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Lst>
  <p:notesMasterIdLst>
    <p:notesMasterId r:id="rId50"/>
  </p:notesMasterIdLst>
  <p:handoutMasterIdLst>
    <p:handoutMasterId r:id="rId51"/>
  </p:handoutMasterIdLst>
  <p:sldIdLst>
    <p:sldId id="256" r:id="rId2"/>
    <p:sldId id="259" r:id="rId3"/>
    <p:sldId id="369" r:id="rId4"/>
    <p:sldId id="288" r:id="rId5"/>
    <p:sldId id="293" r:id="rId6"/>
    <p:sldId id="297" r:id="rId7"/>
    <p:sldId id="294" r:id="rId8"/>
    <p:sldId id="298" r:id="rId9"/>
    <p:sldId id="299" r:id="rId10"/>
    <p:sldId id="295" r:id="rId11"/>
    <p:sldId id="340" r:id="rId12"/>
    <p:sldId id="306" r:id="rId13"/>
    <p:sldId id="307" r:id="rId14"/>
    <p:sldId id="341" r:id="rId15"/>
    <p:sldId id="344" r:id="rId16"/>
    <p:sldId id="376" r:id="rId17"/>
    <p:sldId id="309" r:id="rId18"/>
    <p:sldId id="384" r:id="rId19"/>
    <p:sldId id="317" r:id="rId20"/>
    <p:sldId id="311" r:id="rId21"/>
    <p:sldId id="313" r:id="rId22"/>
    <p:sldId id="319" r:id="rId23"/>
    <p:sldId id="320" r:id="rId24"/>
    <p:sldId id="323" r:id="rId25"/>
    <p:sldId id="325" r:id="rId26"/>
    <p:sldId id="345" r:id="rId27"/>
    <p:sldId id="328" r:id="rId28"/>
    <p:sldId id="331" r:id="rId29"/>
    <p:sldId id="330" r:id="rId30"/>
    <p:sldId id="383" r:id="rId31"/>
    <p:sldId id="336" r:id="rId32"/>
    <p:sldId id="353" r:id="rId33"/>
    <p:sldId id="337" r:id="rId34"/>
    <p:sldId id="373" r:id="rId35"/>
    <p:sldId id="361" r:id="rId36"/>
    <p:sldId id="357" r:id="rId37"/>
    <p:sldId id="377" r:id="rId38"/>
    <p:sldId id="378" r:id="rId39"/>
    <p:sldId id="379" r:id="rId40"/>
    <p:sldId id="380" r:id="rId41"/>
    <p:sldId id="358" r:id="rId42"/>
    <p:sldId id="360" r:id="rId43"/>
    <p:sldId id="366" r:id="rId44"/>
    <p:sldId id="367" r:id="rId45"/>
    <p:sldId id="370" r:id="rId46"/>
    <p:sldId id="381" r:id="rId47"/>
    <p:sldId id="382" r:id="rId48"/>
    <p:sldId id="368"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fiqul Islam" initials="SI"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F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1E587A-1C9F-4258-8F0E-EE42BA562C41}">
  <a:tblStyle styleId="{311E587A-1C9F-4258-8F0E-EE42BA562C41}"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9"/>
    <p:restoredTop sz="82114" autoAdjust="0"/>
  </p:normalViewPr>
  <p:slideViewPr>
    <p:cSldViewPr snapToGrid="0" snapToObjects="1">
      <p:cViewPr>
        <p:scale>
          <a:sx n="120" d="100"/>
          <a:sy n="120" d="100"/>
        </p:scale>
        <p:origin x="1016" y="48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0" d="100"/>
          <a:sy n="130" d="100"/>
        </p:scale>
        <p:origin x="476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spPr>
            <a:ln>
              <a:solidFill>
                <a:srgbClr val="0000FF"/>
              </a:solidFill>
            </a:ln>
          </c:spPr>
          <c:marker>
            <c:symbol val="none"/>
          </c:marker>
          <c:val>
            <c:numRef>
              <c:f>Sheet1!$A$1:$A$52</c:f>
              <c:numCache>
                <c:formatCode>General</c:formatCode>
                <c:ptCount val="52"/>
                <c:pt idx="0">
                  <c:v>1.0</c:v>
                </c:pt>
                <c:pt idx="1">
                  <c:v>2.0</c:v>
                </c:pt>
                <c:pt idx="2">
                  <c:v>4.0</c:v>
                </c:pt>
                <c:pt idx="3">
                  <c:v>8.0</c:v>
                </c:pt>
                <c:pt idx="4">
                  <c:v>16.0</c:v>
                </c:pt>
                <c:pt idx="5">
                  <c:v>17.0</c:v>
                </c:pt>
                <c:pt idx="6">
                  <c:v>18.0</c:v>
                </c:pt>
                <c:pt idx="7">
                  <c:v>19.0</c:v>
                </c:pt>
                <c:pt idx="8">
                  <c:v>20.0</c:v>
                </c:pt>
                <c:pt idx="9">
                  <c:v>21.0</c:v>
                </c:pt>
                <c:pt idx="10">
                  <c:v>22.0</c:v>
                </c:pt>
                <c:pt idx="11">
                  <c:v>23.0</c:v>
                </c:pt>
                <c:pt idx="12">
                  <c:v>24.0</c:v>
                </c:pt>
                <c:pt idx="13">
                  <c:v>12.0</c:v>
                </c:pt>
                <c:pt idx="14">
                  <c:v>13.0</c:v>
                </c:pt>
                <c:pt idx="15">
                  <c:v>14.0</c:v>
                </c:pt>
                <c:pt idx="16">
                  <c:v>15.0</c:v>
                </c:pt>
                <c:pt idx="17">
                  <c:v>16.0</c:v>
                </c:pt>
                <c:pt idx="18">
                  <c:v>17.0</c:v>
                </c:pt>
                <c:pt idx="19">
                  <c:v>18.0</c:v>
                </c:pt>
                <c:pt idx="20">
                  <c:v>19.0</c:v>
                </c:pt>
                <c:pt idx="21">
                  <c:v>20.0</c:v>
                </c:pt>
                <c:pt idx="22">
                  <c:v>21.0</c:v>
                </c:pt>
                <c:pt idx="23">
                  <c:v>22.0</c:v>
                </c:pt>
                <c:pt idx="24">
                  <c:v>23.0</c:v>
                </c:pt>
                <c:pt idx="25">
                  <c:v>24.0</c:v>
                </c:pt>
                <c:pt idx="26">
                  <c:v>12.0</c:v>
                </c:pt>
                <c:pt idx="27">
                  <c:v>13.0</c:v>
                </c:pt>
                <c:pt idx="28">
                  <c:v>14.0</c:v>
                </c:pt>
                <c:pt idx="29">
                  <c:v>15.0</c:v>
                </c:pt>
                <c:pt idx="30">
                  <c:v>16.0</c:v>
                </c:pt>
                <c:pt idx="31">
                  <c:v>17.0</c:v>
                </c:pt>
                <c:pt idx="32">
                  <c:v>18.0</c:v>
                </c:pt>
                <c:pt idx="33">
                  <c:v>19.0</c:v>
                </c:pt>
                <c:pt idx="34">
                  <c:v>20.0</c:v>
                </c:pt>
                <c:pt idx="35">
                  <c:v>21.0</c:v>
                </c:pt>
                <c:pt idx="36">
                  <c:v>22.0</c:v>
                </c:pt>
                <c:pt idx="37">
                  <c:v>23.0</c:v>
                </c:pt>
                <c:pt idx="38">
                  <c:v>24.0</c:v>
                </c:pt>
                <c:pt idx="39">
                  <c:v>12.0</c:v>
                </c:pt>
                <c:pt idx="40">
                  <c:v>13.0</c:v>
                </c:pt>
                <c:pt idx="41">
                  <c:v>14.0</c:v>
                </c:pt>
                <c:pt idx="42">
                  <c:v>15.0</c:v>
                </c:pt>
                <c:pt idx="43">
                  <c:v>16.0</c:v>
                </c:pt>
                <c:pt idx="44">
                  <c:v>17.0</c:v>
                </c:pt>
                <c:pt idx="45">
                  <c:v>18.0</c:v>
                </c:pt>
                <c:pt idx="46">
                  <c:v>19.0</c:v>
                </c:pt>
                <c:pt idx="47">
                  <c:v>20.0</c:v>
                </c:pt>
                <c:pt idx="48">
                  <c:v>21.0</c:v>
                </c:pt>
                <c:pt idx="49">
                  <c:v>22.0</c:v>
                </c:pt>
                <c:pt idx="50">
                  <c:v>23.0</c:v>
                </c:pt>
                <c:pt idx="51">
                  <c:v>24.0</c:v>
                </c:pt>
              </c:numCache>
            </c:numRef>
          </c:val>
          <c:smooth val="0"/>
        </c:ser>
        <c:dLbls>
          <c:showLegendKey val="0"/>
          <c:showVal val="0"/>
          <c:showCatName val="0"/>
          <c:showSerName val="0"/>
          <c:showPercent val="0"/>
          <c:showBubbleSize val="0"/>
        </c:dLbls>
        <c:smooth val="0"/>
        <c:axId val="-2040987184"/>
        <c:axId val="-2041474448"/>
      </c:lineChart>
      <c:catAx>
        <c:axId val="-2040987184"/>
        <c:scaling>
          <c:orientation val="minMax"/>
        </c:scaling>
        <c:delete val="1"/>
        <c:axPos val="b"/>
        <c:majorTickMark val="out"/>
        <c:minorTickMark val="none"/>
        <c:tickLblPos val="nextTo"/>
        <c:crossAx val="-2041474448"/>
        <c:crosses val="autoZero"/>
        <c:auto val="1"/>
        <c:lblAlgn val="ctr"/>
        <c:lblOffset val="100"/>
        <c:noMultiLvlLbl val="0"/>
      </c:catAx>
      <c:valAx>
        <c:axId val="-2041474448"/>
        <c:scaling>
          <c:orientation val="minMax"/>
        </c:scaling>
        <c:delete val="1"/>
        <c:axPos val="l"/>
        <c:numFmt formatCode="General" sourceLinked="1"/>
        <c:majorTickMark val="out"/>
        <c:minorTickMark val="none"/>
        <c:tickLblPos val="nextTo"/>
        <c:crossAx val="-2040987184"/>
        <c:crosses val="autoZero"/>
        <c:crossBetween val="between"/>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spPr>
            <a:ln>
              <a:solidFill>
                <a:srgbClr val="660066"/>
              </a:solidFill>
            </a:ln>
          </c:spPr>
          <c:marker>
            <c:symbol val="none"/>
          </c:marker>
          <c:val>
            <c:numRef>
              <c:f>Sheet1!$A$1:$A$52</c:f>
              <c:numCache>
                <c:formatCode>General</c:formatCode>
                <c:ptCount val="52"/>
                <c:pt idx="0">
                  <c:v>1.0</c:v>
                </c:pt>
                <c:pt idx="1">
                  <c:v>2.0</c:v>
                </c:pt>
                <c:pt idx="2">
                  <c:v>4.0</c:v>
                </c:pt>
                <c:pt idx="3">
                  <c:v>8.0</c:v>
                </c:pt>
                <c:pt idx="4">
                  <c:v>16.0</c:v>
                </c:pt>
                <c:pt idx="5">
                  <c:v>17.0</c:v>
                </c:pt>
                <c:pt idx="6">
                  <c:v>18.0</c:v>
                </c:pt>
                <c:pt idx="7">
                  <c:v>19.0</c:v>
                </c:pt>
                <c:pt idx="8">
                  <c:v>20.0</c:v>
                </c:pt>
                <c:pt idx="9">
                  <c:v>21.0</c:v>
                </c:pt>
                <c:pt idx="10">
                  <c:v>22.0</c:v>
                </c:pt>
                <c:pt idx="11">
                  <c:v>23.0</c:v>
                </c:pt>
                <c:pt idx="12">
                  <c:v>24.0</c:v>
                </c:pt>
                <c:pt idx="13">
                  <c:v>12.0</c:v>
                </c:pt>
                <c:pt idx="14">
                  <c:v>13.0</c:v>
                </c:pt>
                <c:pt idx="15">
                  <c:v>14.0</c:v>
                </c:pt>
                <c:pt idx="16">
                  <c:v>15.0</c:v>
                </c:pt>
                <c:pt idx="17">
                  <c:v>16.0</c:v>
                </c:pt>
                <c:pt idx="18">
                  <c:v>17.0</c:v>
                </c:pt>
                <c:pt idx="19">
                  <c:v>18.0</c:v>
                </c:pt>
                <c:pt idx="20">
                  <c:v>19.0</c:v>
                </c:pt>
                <c:pt idx="21">
                  <c:v>20.0</c:v>
                </c:pt>
                <c:pt idx="22">
                  <c:v>21.0</c:v>
                </c:pt>
                <c:pt idx="23">
                  <c:v>22.0</c:v>
                </c:pt>
                <c:pt idx="24">
                  <c:v>23.0</c:v>
                </c:pt>
                <c:pt idx="25">
                  <c:v>24.0</c:v>
                </c:pt>
                <c:pt idx="26">
                  <c:v>12.0</c:v>
                </c:pt>
                <c:pt idx="27">
                  <c:v>13.0</c:v>
                </c:pt>
                <c:pt idx="28">
                  <c:v>14.0</c:v>
                </c:pt>
                <c:pt idx="29">
                  <c:v>15.0</c:v>
                </c:pt>
                <c:pt idx="30">
                  <c:v>16.0</c:v>
                </c:pt>
                <c:pt idx="31">
                  <c:v>17.0</c:v>
                </c:pt>
                <c:pt idx="32">
                  <c:v>18.0</c:v>
                </c:pt>
                <c:pt idx="33">
                  <c:v>19.0</c:v>
                </c:pt>
                <c:pt idx="34">
                  <c:v>20.0</c:v>
                </c:pt>
                <c:pt idx="35">
                  <c:v>21.0</c:v>
                </c:pt>
                <c:pt idx="36">
                  <c:v>22.0</c:v>
                </c:pt>
                <c:pt idx="37">
                  <c:v>23.0</c:v>
                </c:pt>
                <c:pt idx="38">
                  <c:v>24.0</c:v>
                </c:pt>
                <c:pt idx="39">
                  <c:v>12.0</c:v>
                </c:pt>
                <c:pt idx="40">
                  <c:v>13.0</c:v>
                </c:pt>
                <c:pt idx="41">
                  <c:v>14.0</c:v>
                </c:pt>
                <c:pt idx="42">
                  <c:v>15.0</c:v>
                </c:pt>
                <c:pt idx="43">
                  <c:v>16.0</c:v>
                </c:pt>
                <c:pt idx="44">
                  <c:v>17.0</c:v>
                </c:pt>
                <c:pt idx="45">
                  <c:v>18.0</c:v>
                </c:pt>
                <c:pt idx="46">
                  <c:v>19.0</c:v>
                </c:pt>
                <c:pt idx="47">
                  <c:v>20.0</c:v>
                </c:pt>
                <c:pt idx="48">
                  <c:v>21.0</c:v>
                </c:pt>
                <c:pt idx="49">
                  <c:v>22.0</c:v>
                </c:pt>
                <c:pt idx="50">
                  <c:v>23.0</c:v>
                </c:pt>
                <c:pt idx="51">
                  <c:v>24.0</c:v>
                </c:pt>
              </c:numCache>
            </c:numRef>
          </c:val>
          <c:smooth val="0"/>
        </c:ser>
        <c:dLbls>
          <c:showLegendKey val="0"/>
          <c:showVal val="0"/>
          <c:showCatName val="0"/>
          <c:showSerName val="0"/>
          <c:showPercent val="0"/>
          <c:showBubbleSize val="0"/>
        </c:dLbls>
        <c:smooth val="0"/>
        <c:axId val="-2130952032"/>
        <c:axId val="-2134387744"/>
      </c:lineChart>
      <c:catAx>
        <c:axId val="-2130952032"/>
        <c:scaling>
          <c:orientation val="minMax"/>
        </c:scaling>
        <c:delete val="1"/>
        <c:axPos val="b"/>
        <c:majorTickMark val="out"/>
        <c:minorTickMark val="none"/>
        <c:tickLblPos val="nextTo"/>
        <c:crossAx val="-2134387744"/>
        <c:crosses val="autoZero"/>
        <c:auto val="1"/>
        <c:lblAlgn val="ctr"/>
        <c:lblOffset val="100"/>
        <c:noMultiLvlLbl val="0"/>
      </c:catAx>
      <c:valAx>
        <c:axId val="-2134387744"/>
        <c:scaling>
          <c:orientation val="minMax"/>
        </c:scaling>
        <c:delete val="1"/>
        <c:axPos val="l"/>
        <c:numFmt formatCode="General" sourceLinked="1"/>
        <c:majorTickMark val="out"/>
        <c:minorTickMark val="none"/>
        <c:tickLblPos val="nextTo"/>
        <c:crossAx val="-2130952032"/>
        <c:crosses val="autoZero"/>
        <c:crossBetween val="between"/>
      </c:valAx>
      <c:spPr>
        <a:noFill/>
        <a:ln w="25400">
          <a:noFill/>
        </a:ln>
      </c:spPr>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1AFE9E-4B4E-264E-869C-155B6BDCDA37}" type="datetimeFigureOut">
              <a:rPr lang="en-US" smtClean="0"/>
              <a:t>4/25/18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BFA5C7-7046-FA4C-8512-2F2A52C7C0AA}" type="slidenum">
              <a:rPr lang="en-US" smtClean="0"/>
              <a:t>‹#›</a:t>
            </a:fld>
            <a:endParaRPr lang="en-US"/>
          </a:p>
        </p:txBody>
      </p:sp>
    </p:spTree>
    <p:extLst>
      <p:ext uri="{BB962C8B-B14F-4D97-AF65-F5344CB8AC3E}">
        <p14:creationId xmlns:p14="http://schemas.microsoft.com/office/powerpoint/2010/main" val="1407257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30342620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0349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should</a:t>
            </a:r>
            <a:r>
              <a:rPr lang="en-US" baseline="0" dirty="0" smtClean="0"/>
              <a:t> design a simple and flexible design</a:t>
            </a:r>
            <a:r>
              <a:rPr lang="mr-IN" baseline="0" dirty="0" smtClean="0"/>
              <a:t>…</a:t>
            </a:r>
            <a:endParaRPr lang="en-US" baseline="0" dirty="0" smtClean="0"/>
          </a:p>
          <a:p>
            <a:r>
              <a:rPr lang="en-US" baseline="0" dirty="0" smtClean="0"/>
              <a:t>We must ensure a common bottleneck so that the design can be applied..</a:t>
            </a:r>
          </a:p>
          <a:p>
            <a:endParaRPr lang="en-US" baseline="0" dirty="0" smtClean="0"/>
          </a:p>
          <a:p>
            <a:r>
              <a:rPr lang="en-US" baseline="0" dirty="0" smtClean="0"/>
              <a:t>Make it generic so that it can be applied to all the ccs, and reduce overall delay and losses, by eliminating the competition.</a:t>
            </a:r>
            <a:endParaRPr lang="en-US" dirty="0"/>
          </a:p>
        </p:txBody>
      </p:sp>
    </p:spTree>
    <p:extLst>
      <p:ext uri="{BB962C8B-B14F-4D97-AF65-F5344CB8AC3E}">
        <p14:creationId xmlns:p14="http://schemas.microsoft.com/office/powerpoint/2010/main" val="249928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we </a:t>
            </a:r>
            <a:r>
              <a:rPr lang="en-US" dirty="0" err="1" smtClean="0"/>
              <a:t>propopse</a:t>
            </a:r>
            <a:r>
              <a:rPr lang="en-US" dirty="0" smtClean="0"/>
              <a:t>,</a:t>
            </a:r>
            <a:r>
              <a:rPr lang="en-US" baseline="0" dirty="0" smtClean="0"/>
              <a:t> is a simple and elegant solution, that doesn’t require revamping.. We propose a flow state exchange loosely couples the flows.</a:t>
            </a:r>
            <a:endParaRPr lang="en-US" dirty="0"/>
          </a:p>
        </p:txBody>
      </p:sp>
    </p:spTree>
    <p:extLst>
      <p:ext uri="{BB962C8B-B14F-4D97-AF65-F5344CB8AC3E}">
        <p14:creationId xmlns:p14="http://schemas.microsoft.com/office/powerpoint/2010/main" val="634924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are two</a:t>
            </a:r>
            <a:r>
              <a:rPr lang="en-US" baseline="0" dirty="0" smtClean="0"/>
              <a:t> ways, our solution can be implemented, passive and active:</a:t>
            </a:r>
          </a:p>
          <a:p>
            <a:endParaRPr lang="en-US" baseline="0" dirty="0" smtClean="0"/>
          </a:p>
          <a:p>
            <a:r>
              <a:rPr lang="en-US" baseline="0" dirty="0" smtClean="0"/>
              <a:t>Passive: maintains the state of the ensemble, makes it only available to flow which requests a new rate..</a:t>
            </a:r>
          </a:p>
          <a:p>
            <a:endParaRPr lang="en-US" baseline="0" dirty="0" smtClean="0"/>
          </a:p>
          <a:p>
            <a:r>
              <a:rPr lang="en-US" baseline="0" dirty="0" smtClean="0"/>
              <a:t>And active where FSE actively initiates communication with all the flows.</a:t>
            </a:r>
          </a:p>
          <a:p>
            <a:endParaRPr lang="en-US" dirty="0"/>
          </a:p>
        </p:txBody>
      </p:sp>
    </p:spTree>
    <p:extLst>
      <p:ext uri="{BB962C8B-B14F-4D97-AF65-F5344CB8AC3E}">
        <p14:creationId xmlns:p14="http://schemas.microsoft.com/office/powerpoint/2010/main" val="52495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I mentioned earlier,</a:t>
            </a:r>
            <a:r>
              <a:rPr lang="en-US" baseline="0" dirty="0" smtClean="0"/>
              <a:t> coupling only makes sense for flows sharing a same bottleneck</a:t>
            </a:r>
            <a:r>
              <a:rPr lang="mr-IN" baseline="0" dirty="0" smtClean="0"/>
              <a:t>…</a:t>
            </a:r>
            <a:r>
              <a:rPr lang="en-US" baseline="0" dirty="0" smtClean="0"/>
              <a:t>.. And this wasn’t considered in the prior work</a:t>
            </a:r>
            <a:r>
              <a:rPr lang="mr-IN" baseline="0" dirty="0" smtClean="0"/>
              <a:t>…</a:t>
            </a:r>
            <a:r>
              <a:rPr lang="en-US" baseline="0" dirty="0" smtClean="0"/>
              <a:t> </a:t>
            </a:r>
          </a:p>
          <a:p>
            <a:r>
              <a:rPr lang="en-US" baseline="0" dirty="0" smtClean="0"/>
              <a:t>So the question is how to now?</a:t>
            </a:r>
            <a:endParaRPr lang="en-US" dirty="0"/>
          </a:p>
        </p:txBody>
      </p:sp>
    </p:spTree>
    <p:extLst>
      <p:ext uri="{BB962C8B-B14F-4D97-AF65-F5344CB8AC3E}">
        <p14:creationId xmlns:p14="http://schemas.microsoft.com/office/powerpoint/2010/main" val="582249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We</a:t>
            </a:r>
            <a:r>
              <a:rPr lang="en-US" baseline="0" dirty="0" smtClean="0"/>
              <a:t> start with RAP, a simple AIMD like mechanism</a:t>
            </a:r>
            <a:r>
              <a:rPr lang="mr-IN" baseline="0" dirty="0" smtClean="0"/>
              <a:t>…</a:t>
            </a:r>
            <a:r>
              <a:rPr lang="en-US" baseline="0" dirty="0" smtClean="0"/>
              <a:t>representing a whole </a:t>
            </a:r>
            <a:r>
              <a:rPr lang="en-US" baseline="0" dirty="0" err="1" smtClean="0"/>
              <a:t>aimd</a:t>
            </a:r>
            <a:r>
              <a:rPr lang="en-US" baseline="0" dirty="0" smtClean="0"/>
              <a:t> class</a:t>
            </a:r>
            <a:r>
              <a:rPr lang="mr-IN" baseline="0" dirty="0" smtClean="0"/>
              <a:t>…</a:t>
            </a:r>
            <a:r>
              <a:rPr lang="en-US" baseline="0" dirty="0" smtClean="0"/>
              <a:t> and </a:t>
            </a:r>
            <a:r>
              <a:rPr lang="en-US" baseline="0" dirty="0" err="1" smtClean="0"/>
              <a:t>gradulation</a:t>
            </a:r>
            <a:r>
              <a:rPr lang="en-US" baseline="0" dirty="0" smtClean="0"/>
              <a:t> move to a more sophisticated one, like TFRC which is a loss based mechanism, but does update the rate based on an equation</a:t>
            </a:r>
            <a:r>
              <a:rPr lang="mr-IN" baseline="0" dirty="0" smtClean="0"/>
              <a:t>…</a:t>
            </a:r>
            <a:r>
              <a:rPr lang="en-US" baseline="0" dirty="0" smtClean="0"/>
              <a:t> and then finally to the most complicated ones, </a:t>
            </a:r>
            <a:r>
              <a:rPr lang="en-US" baseline="0" dirty="0" err="1" smtClean="0"/>
              <a:t>stateful</a:t>
            </a:r>
            <a:r>
              <a:rPr lang="en-US" baseline="0" dirty="0" smtClean="0"/>
              <a:t> mechanism such TCP</a:t>
            </a:r>
            <a:r>
              <a:rPr lang="mr-IN" baseline="0" dirty="0" smtClean="0"/>
              <a:t>……</a:t>
            </a:r>
            <a:endParaRPr lang="en-US" baseline="0" dirty="0" smtClean="0"/>
          </a:p>
          <a:p>
            <a:pPr lvl="0">
              <a:spcBef>
                <a:spcPts val="0"/>
              </a:spcBef>
              <a:buNone/>
            </a:pPr>
            <a:endParaRPr lang="en-US" baseline="0" dirty="0" smtClean="0"/>
          </a:p>
          <a:p>
            <a:pPr lvl="0">
              <a:spcBef>
                <a:spcPts val="0"/>
              </a:spcBef>
              <a:buNone/>
            </a:pPr>
            <a:r>
              <a:rPr lang="en-US" baseline="0" dirty="0" smtClean="0"/>
              <a:t>And similarly, we started with the simple delay based mechanism like LEDBAT, and then gradually moved to NADA which is a bit more sophisticated that LEDBAT and then moved to GCC that is even more complicated.</a:t>
            </a:r>
            <a:endParaRPr dirty="0"/>
          </a:p>
        </p:txBody>
      </p:sp>
    </p:spTree>
    <p:extLst>
      <p:ext uri="{BB962C8B-B14F-4D97-AF65-F5344CB8AC3E}">
        <p14:creationId xmlns:p14="http://schemas.microsoft.com/office/powerpoint/2010/main" val="454005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then</a:t>
            </a:r>
            <a:r>
              <a:rPr lang="en-US" baseline="0" dirty="0" smtClean="0"/>
              <a:t> here comes our last </a:t>
            </a:r>
            <a:r>
              <a:rPr lang="en-US" baseline="0" dirty="0" err="1" smtClean="0"/>
              <a:t>obective</a:t>
            </a:r>
            <a:endParaRPr lang="en-US" dirty="0"/>
          </a:p>
        </p:txBody>
      </p:sp>
    </p:spTree>
    <p:extLst>
      <p:ext uri="{BB962C8B-B14F-4D97-AF65-F5344CB8AC3E}">
        <p14:creationId xmlns:p14="http://schemas.microsoft.com/office/powerpoint/2010/main" val="368921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Can we use the same technique?</a:t>
            </a:r>
            <a:r>
              <a:rPr lang="en-US" baseline="0" dirty="0" smtClean="0"/>
              <a:t> We started with the same basic idea</a:t>
            </a:r>
            <a:r>
              <a:rPr lang="mr-IN" baseline="0" dirty="0" smtClean="0"/>
              <a:t>…………</a:t>
            </a:r>
            <a:r>
              <a:rPr lang="en-US" baseline="0" dirty="0" smtClean="0"/>
              <a:t>.  Keep a table of all the connections, calculate their share</a:t>
            </a:r>
          </a:p>
          <a:p>
            <a:r>
              <a:rPr lang="en-US" baseline="0" dirty="0" smtClean="0"/>
              <a:t>Based on the priorities.. Update </a:t>
            </a:r>
            <a:r>
              <a:rPr lang="en-US" baseline="0" dirty="0" err="1" smtClean="0"/>
              <a:t>cwnd</a:t>
            </a:r>
            <a:r>
              <a:rPr lang="en-US" baseline="0" dirty="0" smtClean="0"/>
              <a:t> accordingly..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BD9992-8115-0143-92D9-6CA8478AE925}" type="slidenum">
              <a:rPr lang="en-US" smtClean="0"/>
              <a:t>16</a:t>
            </a:fld>
            <a:endParaRPr lang="en-US"/>
          </a:p>
        </p:txBody>
      </p:sp>
    </p:spTree>
    <p:extLst>
      <p:ext uri="{BB962C8B-B14F-4D97-AF65-F5344CB8AC3E}">
        <p14:creationId xmlns:p14="http://schemas.microsoft.com/office/powerpoint/2010/main" val="966855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We</a:t>
            </a:r>
            <a:r>
              <a:rPr lang="en-US" baseline="0" dirty="0" smtClean="0"/>
              <a:t> first show results for the RTP media..</a:t>
            </a:r>
            <a:endParaRPr dirty="0"/>
          </a:p>
        </p:txBody>
      </p:sp>
    </p:spTree>
    <p:extLst>
      <p:ext uri="{BB962C8B-B14F-4D97-AF65-F5344CB8AC3E}">
        <p14:creationId xmlns:p14="http://schemas.microsoft.com/office/powerpoint/2010/main" val="1345248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721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126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The very</a:t>
            </a:r>
            <a:r>
              <a:rPr lang="en-US" baseline="0" dirty="0" smtClean="0"/>
              <a:t> first question, why are we doing this? Before delving into the details, let’s take a look at the thesis motivation</a:t>
            </a:r>
            <a:endParaRPr dirty="0"/>
          </a:p>
        </p:txBody>
      </p:sp>
    </p:spTree>
    <p:extLst>
      <p:ext uri="{BB962C8B-B14F-4D97-AF65-F5344CB8AC3E}">
        <p14:creationId xmlns:p14="http://schemas.microsoft.com/office/powerpoint/2010/main" val="107327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results</a:t>
            </a:r>
            <a:r>
              <a:rPr lang="en-US" baseline="0" dirty="0" smtClean="0"/>
              <a:t> was pretty good, but still the loss ratio of TFRC flow was slightly higher.. And the reason was due to TFRC loss event ratio calculation at the receiver side logic.. and since </a:t>
            </a:r>
            <a:r>
              <a:rPr lang="en-US" baseline="0" dirty="0" err="1" smtClean="0"/>
              <a:t>reciver</a:t>
            </a:r>
            <a:r>
              <a:rPr lang="en-US" baseline="0" dirty="0" smtClean="0"/>
              <a:t> making assumption of the sending rate.. Making the sender too aggressive</a:t>
            </a:r>
            <a:r>
              <a:rPr lang="mr-IN" baseline="0" dirty="0" smtClean="0"/>
              <a:t>…</a:t>
            </a:r>
            <a:endParaRPr lang="en-US" baseline="0" dirty="0" smtClean="0"/>
          </a:p>
          <a:p>
            <a:endParaRPr lang="en-US" baseline="0" dirty="0" smtClean="0"/>
          </a:p>
          <a:p>
            <a:r>
              <a:rPr lang="en-US" baseline="0" dirty="0" smtClean="0"/>
              <a:t>So take way here: any receiver side cc must be taken into consideration</a:t>
            </a:r>
            <a:r>
              <a:rPr lang="mr-IN" baseline="0" dirty="0" smtClean="0"/>
              <a:t>…</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BD9992-8115-0143-92D9-6CA8478AE925}" type="slidenum">
              <a:rPr lang="en-US" smtClean="0"/>
              <a:t>20</a:t>
            </a:fld>
            <a:endParaRPr lang="en-US"/>
          </a:p>
        </p:txBody>
      </p:sp>
    </p:spTree>
    <p:extLst>
      <p:ext uri="{BB962C8B-B14F-4D97-AF65-F5344CB8AC3E}">
        <p14:creationId xmlns:p14="http://schemas.microsoft.com/office/powerpoint/2010/main" val="2018577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can even use priorities</a:t>
            </a:r>
            <a:r>
              <a:rPr lang="en-US" baseline="0" dirty="0" smtClean="0"/>
              <a:t> to protect app-limited flow.. And showed that high </a:t>
            </a:r>
            <a:r>
              <a:rPr lang="en-US" baseline="0" dirty="0" err="1" smtClean="0"/>
              <a:t>prirorty</a:t>
            </a:r>
            <a:r>
              <a:rPr lang="en-US" baseline="0" dirty="0" smtClean="0"/>
              <a:t> application limited flow is hardly </a:t>
            </a:r>
            <a:r>
              <a:rPr lang="en-US" baseline="0" dirty="0" err="1" smtClean="0"/>
              <a:t>affrected</a:t>
            </a:r>
            <a:r>
              <a:rPr lang="en-US" baseline="0" dirty="0" smtClean="0"/>
              <a:t> by a low priority greedy flow</a:t>
            </a:r>
            <a:endParaRPr lang="en-US" dirty="0"/>
          </a:p>
        </p:txBody>
      </p:sp>
    </p:spTree>
    <p:extLst>
      <p:ext uri="{BB962C8B-B14F-4D97-AF65-F5344CB8AC3E}">
        <p14:creationId xmlns:p14="http://schemas.microsoft.com/office/powerpoint/2010/main" val="801002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might</a:t>
            </a:r>
            <a:r>
              <a:rPr lang="en-US" baseline="0" dirty="0" smtClean="0"/>
              <a:t> be wondering, why we haven’t used the passive coupling? It doesn’t work well when ccs are </a:t>
            </a:r>
            <a:r>
              <a:rPr lang="en-US" baseline="0" dirty="0" err="1" smtClean="0"/>
              <a:t>rtt</a:t>
            </a:r>
            <a:r>
              <a:rPr lang="en-US" baseline="0" dirty="0" smtClean="0"/>
              <a:t> dependent..</a:t>
            </a:r>
            <a:endParaRPr lang="en-US" dirty="0"/>
          </a:p>
        </p:txBody>
      </p:sp>
    </p:spTree>
    <p:extLst>
      <p:ext uri="{BB962C8B-B14F-4D97-AF65-F5344CB8AC3E}">
        <p14:creationId xmlns:p14="http://schemas.microsoft.com/office/powerpoint/2010/main" val="298872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Interesting observation</a:t>
            </a:r>
            <a:r>
              <a:rPr lang="en-US" baseline="0" dirty="0" smtClean="0"/>
              <a:t> for NADA and GCC, and their fairness is either rate independent and update </a:t>
            </a:r>
            <a:r>
              <a:rPr lang="en-US" baseline="0" dirty="0" err="1" smtClean="0"/>
              <a:t>frequeny</a:t>
            </a:r>
            <a:r>
              <a:rPr lang="en-US" baseline="0" dirty="0" smtClean="0"/>
              <a:t> is fixed</a:t>
            </a:r>
            <a:r>
              <a:rPr lang="mr-IN" baseline="0" dirty="0" smtClean="0"/>
              <a:t>…</a:t>
            </a:r>
            <a:endParaRPr lang="en-US" baseline="0" dirty="0" smtClean="0"/>
          </a:p>
          <a:p>
            <a:r>
              <a:rPr lang="en-US" baseline="0" dirty="0" smtClean="0"/>
              <a:t>And we found that active version is superfluous here, and passive version works</a:t>
            </a:r>
            <a:r>
              <a:rPr lang="mr-IN" baseline="0" dirty="0" smtClean="0"/>
              <a:t>…</a:t>
            </a:r>
            <a:r>
              <a:rPr lang="en-US" baseline="0" dirty="0" smtClean="0"/>
              <a:t>..</a:t>
            </a:r>
          </a:p>
          <a:p>
            <a:endParaRPr lang="en-US" baseline="0" dirty="0" smtClean="0"/>
          </a:p>
          <a:p>
            <a:r>
              <a:rPr lang="en-US" baseline="0" dirty="0" smtClean="0"/>
              <a:t>And hence less signaling, even less minimal changes.. And can even use it as stand alone tool to play as a simple request-response server.</a:t>
            </a:r>
          </a:p>
        </p:txBody>
      </p:sp>
    </p:spTree>
    <p:extLst>
      <p:ext uri="{BB962C8B-B14F-4D97-AF65-F5344CB8AC3E}">
        <p14:creationId xmlns:p14="http://schemas.microsoft.com/office/powerpoint/2010/main" val="1122527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two </a:t>
            </a:r>
            <a:r>
              <a:rPr lang="en-US" dirty="0" err="1" smtClean="0"/>
              <a:t>continous</a:t>
            </a:r>
            <a:r>
              <a:rPr lang="en-US" baseline="0" dirty="0" smtClean="0"/>
              <a:t> and one intermittent flow, where steam one is paused at around 40 seconds and resumes again at around 60 seconds</a:t>
            </a:r>
            <a:r>
              <a:rPr lang="mr-IN" baseline="0" dirty="0" smtClean="0"/>
              <a:t>…</a:t>
            </a:r>
            <a:r>
              <a:rPr lang="en-US" baseline="0" dirty="0" smtClean="0"/>
              <a:t>. </a:t>
            </a:r>
            <a:r>
              <a:rPr lang="is-IS" sz="1100" dirty="0" smtClean="0"/>
              <a:t>One way delay 50ms and Bottleneck capacity 3.5 Mbps</a:t>
            </a:r>
            <a:endParaRPr lang="en-US" sz="1100" i="1" smtClean="0"/>
          </a:p>
          <a:p>
            <a:endParaRPr lang="en-US" baseline="0" dirty="0" smtClean="0"/>
          </a:p>
          <a:p>
            <a:endParaRPr lang="en-US" baseline="0" dirty="0" smtClean="0"/>
          </a:p>
          <a:p>
            <a:r>
              <a:rPr lang="en-US" baseline="0" dirty="0" smtClean="0"/>
              <a:t>With the coupling on the right, it helps to faster </a:t>
            </a:r>
            <a:r>
              <a:rPr lang="en-US" baseline="0" dirty="0" err="1" smtClean="0"/>
              <a:t>convergance</a:t>
            </a:r>
            <a:r>
              <a:rPr lang="en-US" baseline="0" dirty="0" smtClean="0"/>
              <a:t>, and improves the delay spike suddenly introduced by a flow joining after a long time.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BD9992-8115-0143-92D9-6CA8478AE925}" type="slidenum">
              <a:rPr lang="en-US" smtClean="0"/>
              <a:t>24</a:t>
            </a:fld>
            <a:endParaRPr lang="en-US"/>
          </a:p>
        </p:txBody>
      </p:sp>
    </p:spTree>
    <p:extLst>
      <p:ext uri="{BB962C8B-B14F-4D97-AF65-F5344CB8AC3E}">
        <p14:creationId xmlns:p14="http://schemas.microsoft.com/office/powerpoint/2010/main" val="1941345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show the algorithm’s robustness against</a:t>
            </a:r>
            <a:r>
              <a:rPr lang="en-US" baseline="0" dirty="0" smtClean="0"/>
              <a:t> operating system’s disturbances, we also ran a delayed feedback test, where we varied the delay between stream 1 and the FSE and kept the delay 0 between the stream 2 and FSE..</a:t>
            </a:r>
          </a:p>
          <a:p>
            <a:r>
              <a:rPr lang="en-US" baseline="0" dirty="0" smtClean="0"/>
              <a:t>And it can be seen that the FSE is robust against the disturbances, and hence it is possible to run FSE as a stand alone tool, where client can query as a simple request-response style </a:t>
            </a:r>
            <a:r>
              <a:rPr lang="en-US" baseline="0" dirty="0" err="1" smtClean="0"/>
              <a:t>signalling</a:t>
            </a:r>
            <a:r>
              <a:rPr lang="en-US" baseline="0" dirty="0" smtClean="0"/>
              <a:t>.</a:t>
            </a:r>
          </a:p>
          <a:p>
            <a:endParaRPr lang="en-US" baseline="0" dirty="0" smtClean="0"/>
          </a:p>
          <a:p>
            <a:endParaRPr lang="en-US" dirty="0"/>
          </a:p>
        </p:txBody>
      </p:sp>
    </p:spTree>
    <p:extLst>
      <p:ext uri="{BB962C8B-B14F-4D97-AF65-F5344CB8AC3E}">
        <p14:creationId xmlns:p14="http://schemas.microsoft.com/office/powerpoint/2010/main" val="1697404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However, it</a:t>
            </a:r>
            <a:r>
              <a:rPr lang="en-US" baseline="0" dirty="0" smtClean="0"/>
              <a:t> is not easy to couple the algorithm that are </a:t>
            </a:r>
            <a:r>
              <a:rPr lang="en-US" baseline="0" dirty="0" err="1" smtClean="0"/>
              <a:t>stateful</a:t>
            </a:r>
            <a:r>
              <a:rPr lang="en-US" baseline="0" dirty="0" smtClean="0"/>
              <a:t>, and hence requires a further deeper understanding of the algorithm..</a:t>
            </a:r>
            <a:endParaRPr dirty="0"/>
          </a:p>
        </p:txBody>
      </p:sp>
    </p:spTree>
    <p:extLst>
      <p:ext uri="{BB962C8B-B14F-4D97-AF65-F5344CB8AC3E}">
        <p14:creationId xmlns:p14="http://schemas.microsoft.com/office/powerpoint/2010/main" val="1731247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Problem is shown</a:t>
            </a:r>
            <a:r>
              <a:rPr lang="en-US" baseline="0" dirty="0" smtClean="0"/>
              <a:t> on the top picture where flow 2 joins at around 5 second creates a </a:t>
            </a:r>
            <a:r>
              <a:rPr lang="en-US" baseline="0" dirty="0" err="1" smtClean="0"/>
              <a:t>suddent</a:t>
            </a:r>
            <a:r>
              <a:rPr lang="en-US" baseline="0" dirty="0" smtClean="0"/>
              <a:t> bursts in the network, and flow flow joins after 6 seconds and creates bursts in the network</a:t>
            </a:r>
            <a:r>
              <a:rPr lang="mr-IN" baseline="0" dirty="0" smtClean="0"/>
              <a:t>…</a:t>
            </a:r>
            <a:r>
              <a:rPr lang="en-US" baseline="0" dirty="0" smtClean="0"/>
              <a:t>.</a:t>
            </a:r>
          </a:p>
          <a:p>
            <a:endParaRPr lang="en-US" baseline="0" dirty="0" smtClean="0"/>
          </a:p>
          <a:p>
            <a:r>
              <a:rPr lang="en-US" baseline="0" dirty="0" smtClean="0"/>
              <a:t>Previous mechanisms used timer to solve this problems, which requires another dynamics to be maintained.. What we propose is simple:</a:t>
            </a:r>
          </a:p>
          <a:p>
            <a:endParaRPr lang="en-US" baseline="0" dirty="0" smtClean="0"/>
          </a:p>
          <a:p>
            <a:r>
              <a:rPr lang="en-US" baseline="0" dirty="0" smtClean="0"/>
              <a:t>Use the </a:t>
            </a:r>
            <a:r>
              <a:rPr lang="en-US" baseline="0" dirty="0" err="1" smtClean="0"/>
              <a:t>ack</a:t>
            </a:r>
            <a:r>
              <a:rPr lang="en-US" baseline="0" dirty="0" smtClean="0"/>
              <a:t> clock of the previous connection to clock out the packet transmission for connection 2 use connection 1, and for connection 3 use both connection 1 and 2</a:t>
            </a:r>
            <a:r>
              <a:rPr lang="mr-IN" baseline="0" dirty="0" smtClean="0"/>
              <a:t>…</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BD9992-8115-0143-92D9-6CA8478AE925}" type="slidenum">
              <a:rPr lang="en-US" smtClean="0"/>
              <a:t>27</a:t>
            </a:fld>
            <a:endParaRPr lang="en-US"/>
          </a:p>
        </p:txBody>
      </p:sp>
    </p:spTree>
    <p:extLst>
      <p:ext uri="{BB962C8B-B14F-4D97-AF65-F5344CB8AC3E}">
        <p14:creationId xmlns:p14="http://schemas.microsoft.com/office/powerpoint/2010/main" val="1531994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Another</a:t>
            </a:r>
            <a:r>
              <a:rPr lang="en-US" baseline="0" dirty="0" smtClean="0"/>
              <a:t> benefit which we think is best for the shorts flows is “Faster flow completion time..” with the FSE flow completes much faster without the </a:t>
            </a:r>
            <a:r>
              <a:rPr lang="en-US" baseline="0" dirty="0" err="1" smtClean="0"/>
              <a:t>ack</a:t>
            </a:r>
            <a:r>
              <a:rPr lang="en-US" baseline="0" dirty="0" smtClean="0"/>
              <a:t>-clock mechanisms.. And with the </a:t>
            </a:r>
            <a:r>
              <a:rPr lang="en-US" baseline="0" dirty="0" err="1" smtClean="0"/>
              <a:t>ack</a:t>
            </a:r>
            <a:r>
              <a:rPr lang="en-US" baseline="0" dirty="0" smtClean="0"/>
              <a:t> clock it’s even improved</a:t>
            </a:r>
            <a:r>
              <a:rPr lang="mr-IN" baseline="0" dirty="0" smtClean="0"/>
              <a:t>…</a:t>
            </a:r>
            <a:endParaRPr lang="en-US" dirty="0"/>
          </a:p>
        </p:txBody>
      </p:sp>
    </p:spTree>
    <p:extLst>
      <p:ext uri="{BB962C8B-B14F-4D97-AF65-F5344CB8AC3E}">
        <p14:creationId xmlns:p14="http://schemas.microsoft.com/office/powerpoint/2010/main" val="706784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Significantly</a:t>
            </a:r>
            <a:r>
              <a:rPr lang="en-US" baseline="0" dirty="0" smtClean="0"/>
              <a:t> reduces the delay, losses without significantly affecting the throughput</a:t>
            </a:r>
            <a:r>
              <a:rPr lang="mr-IN" baseline="0" dirty="0" smtClean="0"/>
              <a:t>…</a:t>
            </a:r>
            <a:r>
              <a:rPr lang="en-US" baseline="0" dirty="0" smtClean="0"/>
              <a:t>. And the last graph shows we can</a:t>
            </a:r>
          </a:p>
          <a:p>
            <a:r>
              <a:rPr lang="en-US" baseline="0" dirty="0" smtClean="0"/>
              <a:t>Even </a:t>
            </a:r>
            <a:r>
              <a:rPr lang="en-US" baseline="0" dirty="0" err="1" smtClean="0"/>
              <a:t>assing</a:t>
            </a:r>
            <a:r>
              <a:rPr lang="en-US" baseline="0" dirty="0" smtClean="0"/>
              <a:t> based on the </a:t>
            </a:r>
            <a:r>
              <a:rPr lang="en-US" baseline="0" dirty="0" err="1" smtClean="0"/>
              <a:t>priorties</a:t>
            </a:r>
            <a:r>
              <a:rPr lang="en-US" baseline="0" dirty="0" smtClean="0"/>
              <a:t> of the flows.</a:t>
            </a:r>
            <a:endParaRPr lang="en-US" dirty="0"/>
          </a:p>
        </p:txBody>
      </p:sp>
    </p:spTree>
    <p:extLst>
      <p:ext uri="{BB962C8B-B14F-4D97-AF65-F5344CB8AC3E}">
        <p14:creationId xmlns:p14="http://schemas.microsoft.com/office/powerpoint/2010/main" val="147150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4547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BD9992-8115-0143-92D9-6CA8478AE925}" type="slidenum">
              <a:rPr lang="en-US" smtClean="0"/>
              <a:t>30</a:t>
            </a:fld>
            <a:endParaRPr lang="en-US"/>
          </a:p>
        </p:txBody>
      </p:sp>
    </p:spTree>
    <p:extLst>
      <p:ext uri="{BB962C8B-B14F-4D97-AF65-F5344CB8AC3E}">
        <p14:creationId xmlns:p14="http://schemas.microsoft.com/office/powerpoint/2010/main" val="1547305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11946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22686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2716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6423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Whenver</a:t>
            </a:r>
            <a:r>
              <a:rPr lang="en-US" dirty="0" smtClean="0"/>
              <a:t> flow</a:t>
            </a:r>
            <a:r>
              <a:rPr lang="en-US" baseline="0" dirty="0" smtClean="0"/>
              <a:t> 1’s cc calculates new rates, it  updates it rates with the FSE (where FSE stores the information, and calculates rates), and then gets a new RATE from the FSE.. The same is true for Flow 2 .. And so on.. </a:t>
            </a:r>
            <a:endParaRPr lang="en-US" dirty="0"/>
          </a:p>
        </p:txBody>
      </p:sp>
    </p:spTree>
    <p:extLst>
      <p:ext uri="{BB962C8B-B14F-4D97-AF65-F5344CB8AC3E}">
        <p14:creationId xmlns:p14="http://schemas.microsoft.com/office/powerpoint/2010/main" val="764139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case</a:t>
            </a:r>
            <a:r>
              <a:rPr lang="en-US" baseline="0" dirty="0" smtClean="0"/>
              <a:t> of ACTIVE coupling, whenever a flow updates its rate with the FSE, FSE updates the rates of all the flows</a:t>
            </a:r>
            <a:r>
              <a:rPr lang="mr-IN" baseline="0" dirty="0" smtClean="0"/>
              <a:t>…</a:t>
            </a:r>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436840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started with a simple active</a:t>
            </a:r>
            <a:r>
              <a:rPr lang="en-US" baseline="0" dirty="0" smtClean="0"/>
              <a:t> algorithm.. Where we varied the number of RAP and TFRC flows and looked at the average queue length and </a:t>
            </a:r>
            <a:r>
              <a:rPr lang="en-US" baseline="0" dirty="0" err="1" smtClean="0"/>
              <a:t>packt</a:t>
            </a:r>
            <a:r>
              <a:rPr lang="en-US" baseline="0" dirty="0" smtClean="0"/>
              <a:t> losses, and it turned out the results for TFRC was a bit unsatisfactory</a:t>
            </a:r>
            <a:r>
              <a:rPr lang="mr-IN" baseline="0" dirty="0" smtClean="0"/>
              <a:t>…</a:t>
            </a:r>
            <a:r>
              <a:rPr lang="en-US" baseline="0" dirty="0" smtClean="0"/>
              <a:t> and why?</a:t>
            </a:r>
            <a:endParaRPr lang="en-US" dirty="0"/>
          </a:p>
        </p:txBody>
      </p:sp>
    </p:spTree>
    <p:extLst>
      <p:ext uri="{BB962C8B-B14F-4D97-AF65-F5344CB8AC3E}">
        <p14:creationId xmlns:p14="http://schemas.microsoft.com/office/powerpoint/2010/main" val="786037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a:t>
            </a:r>
            <a:r>
              <a:rPr lang="en-US" baseline="0" dirty="0" smtClean="0"/>
              <a:t> zoomed in.. And looked at the queue growth over time, And figured out that queue drains more often than with the coupling.. This is due to the aggressiveness. When flows synchronize they both halve their rates on </a:t>
            </a:r>
            <a:r>
              <a:rPr lang="en-US" baseline="0" dirty="0" err="1" smtClean="0"/>
              <a:t>congesiton</a:t>
            </a:r>
            <a:r>
              <a:rPr lang="en-US" baseline="0" dirty="0" smtClean="0"/>
              <a:t>, and aggregate goes to 2X-1X, but however, in our case, it goes to 2-&gt;1.5X</a:t>
            </a:r>
            <a:endParaRPr lang="en-US" dirty="0"/>
          </a:p>
        </p:txBody>
      </p:sp>
    </p:spTree>
    <p:extLst>
      <p:ext uri="{BB962C8B-B14F-4D97-AF65-F5344CB8AC3E}">
        <p14:creationId xmlns:p14="http://schemas.microsoft.com/office/powerpoint/2010/main" val="1521467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BD9992-8115-0143-92D9-6CA8478AE925}" type="slidenum">
              <a:rPr lang="en-US" smtClean="0"/>
              <a:t>41</a:t>
            </a:fld>
            <a:endParaRPr lang="en-US"/>
          </a:p>
        </p:txBody>
      </p:sp>
    </p:spTree>
    <p:extLst>
      <p:ext uri="{BB962C8B-B14F-4D97-AF65-F5344CB8AC3E}">
        <p14:creationId xmlns:p14="http://schemas.microsoft.com/office/powerpoint/2010/main" val="79784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mtClean="0"/>
              <a:t>when </a:t>
            </a:r>
            <a:r>
              <a:rPr lang="en-US" dirty="0" smtClean="0"/>
              <a:t>multiple flows,</a:t>
            </a:r>
            <a:r>
              <a:rPr lang="en-US" baseline="0" dirty="0" smtClean="0"/>
              <a:t> each having their own cc, share a bottleneck, they compete with each </a:t>
            </a:r>
            <a:r>
              <a:rPr lang="en-US" baseline="0" dirty="0" err="1" smtClean="0"/>
              <a:t>otheer</a:t>
            </a:r>
            <a:r>
              <a:rPr lang="mr-IN" baseline="0" dirty="0" smtClean="0"/>
              <a:t>…</a:t>
            </a:r>
            <a:r>
              <a:rPr lang="en-US" baseline="0" dirty="0" smtClean="0"/>
              <a:t> and such competition can create detrimental effect:</a:t>
            </a:r>
            <a:endParaRPr dirty="0"/>
          </a:p>
        </p:txBody>
      </p:sp>
    </p:spTree>
    <p:extLst>
      <p:ext uri="{BB962C8B-B14F-4D97-AF65-F5344CB8AC3E}">
        <p14:creationId xmlns:p14="http://schemas.microsoft.com/office/powerpoint/2010/main" val="1718134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BD9992-8115-0143-92D9-6CA8478AE925}" type="slidenum">
              <a:rPr lang="en-US" smtClean="0"/>
              <a:t>42</a:t>
            </a:fld>
            <a:endParaRPr lang="en-US"/>
          </a:p>
        </p:txBody>
      </p:sp>
    </p:spTree>
    <p:extLst>
      <p:ext uri="{BB962C8B-B14F-4D97-AF65-F5344CB8AC3E}">
        <p14:creationId xmlns:p14="http://schemas.microsoft.com/office/powerpoint/2010/main" val="1818048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also</a:t>
            </a:r>
            <a:r>
              <a:rPr lang="en-US" baseline="0" dirty="0" smtClean="0"/>
              <a:t> used an </a:t>
            </a:r>
            <a:r>
              <a:rPr lang="en-US" baseline="0" dirty="0" err="1" smtClean="0"/>
              <a:t>applicaton</a:t>
            </a:r>
            <a:r>
              <a:rPr lang="en-US" baseline="0" dirty="0" smtClean="0"/>
              <a:t> limited flow (video trace file</a:t>
            </a:r>
            <a:r>
              <a:rPr lang="mr-IN" baseline="0" dirty="0" smtClean="0"/>
              <a:t>…</a:t>
            </a:r>
            <a:r>
              <a:rPr lang="en-US" baseline="0" dirty="0" smtClean="0"/>
              <a:t>) and a greedy flow RAP and found </a:t>
            </a:r>
            <a:r>
              <a:rPr lang="en-US" baseline="0" dirty="0" err="1" smtClean="0"/>
              <a:t>tht</a:t>
            </a:r>
            <a:r>
              <a:rPr lang="en-US" baseline="0" dirty="0" smtClean="0"/>
              <a:t> </a:t>
            </a:r>
            <a:r>
              <a:rPr lang="en-US" baseline="0" dirty="0" err="1" smtClean="0"/>
              <a:t>withot</a:t>
            </a:r>
            <a:r>
              <a:rPr lang="en-US" baseline="0" dirty="0" smtClean="0"/>
              <a:t> the coupling the synchronization let the app-limited flow overreact, however, with FSE it’s smoother.</a:t>
            </a:r>
            <a:endParaRPr lang="en-US" dirty="0"/>
          </a:p>
        </p:txBody>
      </p:sp>
    </p:spTree>
    <p:extLst>
      <p:ext uri="{BB962C8B-B14F-4D97-AF65-F5344CB8AC3E}">
        <p14:creationId xmlns:p14="http://schemas.microsoft.com/office/powerpoint/2010/main" val="3496772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 are the results with the</a:t>
            </a:r>
            <a:r>
              <a:rPr lang="en-US" baseline="0" dirty="0" smtClean="0"/>
              <a:t> simple passive version, where we can assign rates based on their respective </a:t>
            </a:r>
            <a:r>
              <a:rPr lang="en-US" baseline="0" dirty="0" err="1" smtClean="0"/>
              <a:t>priorties</a:t>
            </a:r>
            <a:r>
              <a:rPr lang="en-US" baseline="0" dirty="0" smtClean="0"/>
              <a:t>. It can be seen from the plots that changing </a:t>
            </a:r>
            <a:r>
              <a:rPr lang="en-US" baseline="0" dirty="0" err="1" smtClean="0"/>
              <a:t>priorties</a:t>
            </a:r>
            <a:r>
              <a:rPr lang="en-US" baseline="0" dirty="0" smtClean="0"/>
              <a:t> on the fly at 50 seconds, we precisely allocate the rates among the flows</a:t>
            </a:r>
            <a:r>
              <a:rPr lang="mr-IN" baseline="0" dirty="0" smtClean="0"/>
              <a:t>…</a:t>
            </a:r>
            <a:endParaRPr lang="en-US" dirty="0"/>
          </a:p>
        </p:txBody>
      </p:sp>
    </p:spTree>
    <p:extLst>
      <p:ext uri="{BB962C8B-B14F-4D97-AF65-F5344CB8AC3E}">
        <p14:creationId xmlns:p14="http://schemas.microsoft.com/office/powerpoint/2010/main" val="2893484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use</a:t>
            </a:r>
            <a:r>
              <a:rPr lang="en-US" baseline="0" dirty="0" smtClean="0"/>
              <a:t> two of the pertinent RMCAT test cases.. To show the improve behavior with the </a:t>
            </a:r>
            <a:r>
              <a:rPr lang="en-US" baseline="0" dirty="0" err="1" smtClean="0"/>
              <a:t>Fse</a:t>
            </a:r>
            <a:r>
              <a:rPr lang="en-US" baseline="0" dirty="0" smtClean="0"/>
              <a:t>,.</a:t>
            </a:r>
          </a:p>
          <a:p>
            <a:endParaRPr lang="en-US" baseline="0" dirty="0" smtClean="0"/>
          </a:p>
          <a:p>
            <a:r>
              <a:rPr lang="en-US" baseline="0" dirty="0" smtClean="0"/>
              <a:t>1) Round trip time fairness where five flows with heterogeneous </a:t>
            </a:r>
            <a:r>
              <a:rPr lang="en-US" baseline="0" dirty="0" err="1" smtClean="0"/>
              <a:t>rtts</a:t>
            </a:r>
            <a:r>
              <a:rPr lang="en-US" baseline="0" dirty="0" smtClean="0"/>
              <a:t> and bottleneck capacity was 4 Mbps, FSE helps the GCC flows to converge quickly without incurring addition delay and losses.</a:t>
            </a:r>
            <a:endParaRPr lang="en-US" dirty="0"/>
          </a:p>
        </p:txBody>
      </p:sp>
    </p:spTree>
    <p:extLst>
      <p:ext uri="{BB962C8B-B14F-4D97-AF65-F5344CB8AC3E}">
        <p14:creationId xmlns:p14="http://schemas.microsoft.com/office/powerpoint/2010/main" val="46466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Can we use the same technique?</a:t>
            </a:r>
            <a:r>
              <a:rPr lang="en-US" baseline="0" dirty="0" smtClean="0"/>
              <a:t> We started with the same basic idea</a:t>
            </a:r>
            <a:r>
              <a:rPr lang="mr-IN" baseline="0" dirty="0" smtClean="0"/>
              <a:t>…………</a:t>
            </a:r>
            <a:r>
              <a:rPr lang="en-US" baseline="0" dirty="0" smtClean="0"/>
              <a:t>.  Keep a table of all the connections, calculate their share</a:t>
            </a:r>
          </a:p>
          <a:p>
            <a:r>
              <a:rPr lang="en-US" baseline="0" dirty="0" smtClean="0"/>
              <a:t>Based on the priorities.. Update </a:t>
            </a:r>
            <a:r>
              <a:rPr lang="en-US" baseline="0" dirty="0" err="1" smtClean="0"/>
              <a:t>cwnd</a:t>
            </a:r>
            <a:r>
              <a:rPr lang="en-US" baseline="0" dirty="0" smtClean="0"/>
              <a:t> accordingly..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BD9992-8115-0143-92D9-6CA8478AE925}" type="slidenum">
              <a:rPr lang="en-US" smtClean="0"/>
              <a:t>46</a:t>
            </a:fld>
            <a:endParaRPr lang="en-US"/>
          </a:p>
        </p:txBody>
      </p:sp>
    </p:spTree>
    <p:extLst>
      <p:ext uri="{BB962C8B-B14F-4D97-AF65-F5344CB8AC3E}">
        <p14:creationId xmlns:p14="http://schemas.microsoft.com/office/powerpoint/2010/main" val="1116445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Base assumption behind timeout is:</a:t>
            </a:r>
            <a:r>
              <a:rPr lang="en-US" baseline="0" dirty="0" smtClean="0"/>
              <a:t> all was lost. Nothing makes it. This is not correct when ACKs arrive. When we consider the aggregate as one flow, </a:t>
            </a:r>
            <a:r>
              <a:rPr lang="en-US" baseline="0" dirty="0" err="1" smtClean="0"/>
              <a:t>it§s</a:t>
            </a:r>
            <a:r>
              <a:rPr lang="en-US" baseline="0" dirty="0" smtClean="0"/>
              <a:t> not true when ACKs arrive at ANY flow.</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draft-</a:t>
            </a:r>
            <a:r>
              <a:rPr lang="en-US" i="1" dirty="0" err="1" smtClean="0"/>
              <a:t>ietf</a:t>
            </a:r>
            <a:r>
              <a:rPr lang="en-US" i="1" dirty="0" smtClean="0"/>
              <a:t>-</a:t>
            </a:r>
            <a:r>
              <a:rPr lang="en-US" i="1" dirty="0" err="1" smtClean="0"/>
              <a:t>rmcat</a:t>
            </a:r>
            <a:r>
              <a:rPr lang="en-US" i="1" dirty="0" smtClean="0"/>
              <a:t>-coupled-cc </a:t>
            </a:r>
            <a:r>
              <a:rPr lang="en-US" dirty="0" smtClean="0"/>
              <a:t>uses a timer</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BD9992-8115-0143-92D9-6CA8478AE925}" type="slidenum">
              <a:rPr lang="en-US" smtClean="0"/>
              <a:t>47</a:t>
            </a:fld>
            <a:endParaRPr lang="en-US"/>
          </a:p>
        </p:txBody>
      </p:sp>
    </p:spTree>
    <p:extLst>
      <p:ext uri="{BB962C8B-B14F-4D97-AF65-F5344CB8AC3E}">
        <p14:creationId xmlns:p14="http://schemas.microsoft.com/office/powerpoint/2010/main" val="1605483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 are the simple TCP changes we recommend, and invokes</a:t>
            </a:r>
            <a:r>
              <a:rPr lang="en-US" baseline="0" dirty="0" smtClean="0"/>
              <a:t> a register </a:t>
            </a:r>
            <a:r>
              <a:rPr lang="en-US" baseline="0" dirty="0" err="1" smtClean="0"/>
              <a:t>fucntion</a:t>
            </a:r>
            <a:r>
              <a:rPr lang="en-US" baseline="0" dirty="0" smtClean="0"/>
              <a:t> to the FSE whenever a flow joins, and returns the new rate..</a:t>
            </a:r>
          </a:p>
          <a:p>
            <a:endParaRPr lang="en-US" baseline="0" dirty="0" smtClean="0"/>
          </a:p>
          <a:p>
            <a:r>
              <a:rPr lang="en-US" baseline="0" dirty="0" smtClean="0"/>
              <a:t>Whenever there is a new </a:t>
            </a:r>
            <a:r>
              <a:rPr lang="en-US" baseline="0" dirty="0" err="1" smtClean="0"/>
              <a:t>cwnd</a:t>
            </a:r>
            <a:r>
              <a:rPr lang="en-US" baseline="0" dirty="0" smtClean="0"/>
              <a:t> calculation from the call, uses the update call to the FSE and get new rates in rate..</a:t>
            </a:r>
          </a:p>
          <a:p>
            <a:endParaRPr lang="en-US" baseline="0" dirty="0" smtClean="0"/>
          </a:p>
          <a:p>
            <a:r>
              <a:rPr lang="en-US" baseline="0" dirty="0" smtClean="0"/>
              <a:t>And leave function call to the FSE whenever a </a:t>
            </a:r>
            <a:r>
              <a:rPr lang="en-US" baseline="0" dirty="0" err="1" smtClean="0"/>
              <a:t>connetion</a:t>
            </a:r>
            <a:r>
              <a:rPr lang="en-US" baseline="0" dirty="0" smtClean="0"/>
              <a:t> ends.</a:t>
            </a:r>
            <a:endParaRPr lang="en-US" dirty="0"/>
          </a:p>
        </p:txBody>
      </p:sp>
    </p:spTree>
    <p:extLst>
      <p:ext uri="{BB962C8B-B14F-4D97-AF65-F5344CB8AC3E}">
        <p14:creationId xmlns:p14="http://schemas.microsoft.com/office/powerpoint/2010/main" val="806851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question is</a:t>
            </a:r>
          </a:p>
          <a:p>
            <a:endParaRPr lang="en-US" baseline="0" dirty="0" smtClean="0"/>
          </a:p>
          <a:p>
            <a:r>
              <a:rPr lang="en-US" baseline="0" dirty="0" smtClean="0"/>
              <a:t>And the answer is :</a:t>
            </a:r>
            <a:endParaRPr lang="en-US" dirty="0"/>
          </a:p>
        </p:txBody>
      </p:sp>
    </p:spTree>
    <p:extLst>
      <p:ext uri="{BB962C8B-B14F-4D97-AF65-F5344CB8AC3E}">
        <p14:creationId xmlns:p14="http://schemas.microsoft.com/office/powerpoint/2010/main" val="1500662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possible to take the ccs out from the flows, and use a common congestion controller</a:t>
            </a:r>
            <a:endParaRPr lang="en-US" dirty="0"/>
          </a:p>
        </p:txBody>
      </p:sp>
    </p:spTree>
    <p:extLst>
      <p:ext uri="{BB962C8B-B14F-4D97-AF65-F5344CB8AC3E}">
        <p14:creationId xmlns:p14="http://schemas.microsoft.com/office/powerpoint/2010/main" val="209187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a:t>
            </a:r>
            <a:r>
              <a:rPr lang="en-US" baseline="0" dirty="0" smtClean="0"/>
              <a:t> the prior approaches tries to solve the problem, mostly considering TCP in mind! The first two improves only the startup behavior..</a:t>
            </a:r>
          </a:p>
          <a:p>
            <a:r>
              <a:rPr lang="en-US" baseline="0" dirty="0" smtClean="0"/>
              <a:t>Others affect the overall connections</a:t>
            </a:r>
            <a:r>
              <a:rPr lang="mr-IN" baseline="0" dirty="0" smtClean="0"/>
              <a:t>…</a:t>
            </a:r>
            <a:r>
              <a:rPr lang="en-US" baseline="0" dirty="0" smtClean="0"/>
              <a:t>except CM, which is exceedingly hard to implement, does require revamping the entire congestion control, support TCP and UDP flows</a:t>
            </a:r>
            <a:r>
              <a:rPr lang="mr-IN" baseline="0" dirty="0" smtClean="0"/>
              <a:t>…</a:t>
            </a:r>
            <a:endParaRPr lang="en-US" dirty="0"/>
          </a:p>
        </p:txBody>
      </p:sp>
    </p:spTree>
    <p:extLst>
      <p:ext uri="{BB962C8B-B14F-4D97-AF65-F5344CB8AC3E}">
        <p14:creationId xmlns:p14="http://schemas.microsoft.com/office/powerpoint/2010/main" val="70984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Getting</a:t>
            </a:r>
            <a:r>
              <a:rPr lang="en-US" baseline="0" dirty="0" smtClean="0"/>
              <a:t> back to the previous solution, might work for flows with the same 5 tuple, but what happens when the </a:t>
            </a:r>
            <a:r>
              <a:rPr lang="en-US" baseline="0" dirty="0" err="1" smtClean="0"/>
              <a:t>bottneck</a:t>
            </a:r>
            <a:r>
              <a:rPr lang="en-US" baseline="0" dirty="0" smtClean="0"/>
              <a:t>  changes?</a:t>
            </a:r>
            <a:endParaRPr lang="en-US" dirty="0"/>
          </a:p>
        </p:txBody>
      </p:sp>
    </p:spTree>
    <p:extLst>
      <p:ext uri="{BB962C8B-B14F-4D97-AF65-F5344CB8AC3E}">
        <p14:creationId xmlns:p14="http://schemas.microsoft.com/office/powerpoint/2010/main" val="2134347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Should</a:t>
            </a:r>
            <a:r>
              <a:rPr lang="en-US" baseline="0" dirty="0" smtClean="0"/>
              <a:t> we need another CC? add another scheduler? And what happens to the cc states? </a:t>
            </a:r>
            <a:endParaRPr lang="en-US" dirty="0"/>
          </a:p>
        </p:txBody>
      </p:sp>
    </p:spTree>
    <p:extLst>
      <p:ext uri="{BB962C8B-B14F-4D97-AF65-F5344CB8AC3E}">
        <p14:creationId xmlns:p14="http://schemas.microsoft.com/office/powerpoint/2010/main" val="18015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963012" y="612118"/>
            <a:ext cx="4523699" cy="1159799"/>
          </a:xfrm>
          <a:prstGeom prst="rect">
            <a:avLst/>
          </a:prstGeom>
        </p:spPr>
        <p:txBody>
          <a:bodyPr lIns="91425" tIns="91425" rIns="91425" bIns="91425" anchor="b" anchorCtr="0"/>
          <a:lstStyle>
            <a:lvl1pPr lvl="0">
              <a:spcBef>
                <a:spcPts val="0"/>
              </a:spcBef>
              <a:buSzPct val="100000"/>
              <a:defRPr sz="3600"/>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endParaRPr dirty="0"/>
          </a:p>
        </p:txBody>
      </p:sp>
      <p:cxnSp>
        <p:nvCxnSpPr>
          <p:cNvPr id="10" name="Shape 10"/>
          <p:cNvCxnSpPr/>
          <p:nvPr/>
        </p:nvCxnSpPr>
        <p:spPr>
          <a:xfrm>
            <a:off x="88104" y="2083034"/>
            <a:ext cx="9161999" cy="0"/>
          </a:xfrm>
          <a:prstGeom prst="straightConnector1">
            <a:avLst/>
          </a:prstGeom>
          <a:noFill/>
          <a:ln w="9525" cap="flat" cmpd="sng">
            <a:solidFill>
              <a:srgbClr val="000000"/>
            </a:solidFill>
            <a:prstDash val="solid"/>
            <a:round/>
            <a:headEnd type="none" w="lg" len="lg"/>
            <a:tailEnd type="none" w="lg" len="lg"/>
          </a:ln>
        </p:spPr>
      </p:cxnSp>
      <p:sp>
        <p:nvSpPr>
          <p:cNvPr id="11" name="Shape 11"/>
          <p:cNvSpPr/>
          <p:nvPr/>
        </p:nvSpPr>
        <p:spPr>
          <a:xfrm>
            <a:off x="679512" y="1853323"/>
            <a:ext cx="566999" cy="566999"/>
          </a:xfrm>
          <a:prstGeom prst="ellipse">
            <a:avLst/>
          </a:prstGeom>
          <a:solidFill>
            <a:srgbClr val="FFC000"/>
          </a:solidFill>
          <a:ln>
            <a:noFill/>
          </a:ln>
        </p:spPr>
        <p:txBody>
          <a:bodyPr lIns="91425" tIns="91425" rIns="91425" bIns="91425" anchor="ctr" anchorCtr="0">
            <a:noAutofit/>
          </a:bodyPr>
          <a:lstStyle/>
          <a:p>
            <a:pPr lvl="0">
              <a:spcBef>
                <a:spcPts val="0"/>
              </a:spcBef>
              <a:buNone/>
            </a:pPr>
            <a:endParaRPr/>
          </a:p>
        </p:txBody>
      </p:sp>
      <p:sp>
        <p:nvSpPr>
          <p:cNvPr id="2" name="Date Placeholder 1"/>
          <p:cNvSpPr>
            <a:spLocks noGrp="1"/>
          </p:cNvSpPr>
          <p:nvPr>
            <p:ph type="dt" sz="half" idx="10"/>
          </p:nvPr>
        </p:nvSpPr>
        <p:spPr/>
        <p:txBody>
          <a:bodyPr/>
          <a:lstStyle/>
          <a:p>
            <a:fld id="{F475907C-CE27-1243-9599-4A2C1400EEFA}"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sp>
        <p:nvSpPr>
          <p:cNvPr id="13" name="Shape 13"/>
          <p:cNvSpPr txBox="1">
            <a:spLocks noGrp="1"/>
          </p:cNvSpPr>
          <p:nvPr>
            <p:ph type="subTitle" idx="1"/>
          </p:nvPr>
        </p:nvSpPr>
        <p:spPr>
          <a:xfrm>
            <a:off x="2022300" y="2815923"/>
            <a:ext cx="5591400" cy="784799"/>
          </a:xfrm>
          <a:prstGeom prst="rect">
            <a:avLst/>
          </a:prstGeom>
        </p:spPr>
        <p:txBody>
          <a:bodyPr lIns="91425" tIns="91425" rIns="91425" bIns="91425" anchor="t" anchorCtr="0"/>
          <a:lstStyle>
            <a:lvl1pPr lvl="0" rtl="0">
              <a:spcBef>
                <a:spcPts val="0"/>
              </a:spcBef>
              <a:buClr>
                <a:srgbClr val="000000"/>
              </a:buClr>
              <a:buSzPct val="100000"/>
              <a:buNone/>
              <a:defRPr sz="1400">
                <a:highlight>
                  <a:srgbClr val="FFCD00"/>
                </a:highlight>
              </a:defRPr>
            </a:lvl1pPr>
            <a:lvl2pPr lvl="1" rtl="0">
              <a:spcBef>
                <a:spcPts val="0"/>
              </a:spcBef>
              <a:buClr>
                <a:schemeClr val="dk2"/>
              </a:buClr>
              <a:buSzPct val="100000"/>
              <a:buNone/>
              <a:defRPr sz="1400">
                <a:solidFill>
                  <a:schemeClr val="dk2"/>
                </a:solidFill>
                <a:highlight>
                  <a:srgbClr val="FFCD00"/>
                </a:highlight>
              </a:defRPr>
            </a:lvl2pPr>
            <a:lvl3pPr lvl="2" rtl="0">
              <a:spcBef>
                <a:spcPts val="0"/>
              </a:spcBef>
              <a:buClr>
                <a:schemeClr val="dk2"/>
              </a:buClr>
              <a:buSzPct val="100000"/>
              <a:buNone/>
              <a:defRPr sz="1400">
                <a:solidFill>
                  <a:schemeClr val="dk2"/>
                </a:solidFill>
                <a:highlight>
                  <a:srgbClr val="FFCD00"/>
                </a:highlight>
              </a:defRPr>
            </a:lvl3pPr>
            <a:lvl4pPr lvl="3" rtl="0">
              <a:spcBef>
                <a:spcPts val="0"/>
              </a:spcBef>
              <a:buClr>
                <a:schemeClr val="dk2"/>
              </a:buClr>
              <a:buSzPct val="100000"/>
              <a:buNone/>
              <a:defRPr sz="1400">
                <a:solidFill>
                  <a:schemeClr val="dk2"/>
                </a:solidFill>
                <a:highlight>
                  <a:srgbClr val="FFCD00"/>
                </a:highlight>
              </a:defRPr>
            </a:lvl4pPr>
            <a:lvl5pPr lvl="4" rtl="0">
              <a:spcBef>
                <a:spcPts val="0"/>
              </a:spcBef>
              <a:buClr>
                <a:schemeClr val="dk2"/>
              </a:buClr>
              <a:buSzPct val="100000"/>
              <a:buNone/>
              <a:defRPr sz="1400">
                <a:solidFill>
                  <a:schemeClr val="dk2"/>
                </a:solidFill>
                <a:highlight>
                  <a:srgbClr val="FFCD00"/>
                </a:highlight>
              </a:defRPr>
            </a:lvl5pPr>
            <a:lvl6pPr lvl="5" rtl="0">
              <a:spcBef>
                <a:spcPts val="0"/>
              </a:spcBef>
              <a:buClr>
                <a:schemeClr val="dk2"/>
              </a:buClr>
              <a:buSzPct val="100000"/>
              <a:buNone/>
              <a:defRPr sz="1400">
                <a:solidFill>
                  <a:schemeClr val="dk2"/>
                </a:solidFill>
                <a:highlight>
                  <a:srgbClr val="FFCD00"/>
                </a:highlight>
              </a:defRPr>
            </a:lvl6pPr>
            <a:lvl7pPr lvl="6" rtl="0">
              <a:spcBef>
                <a:spcPts val="0"/>
              </a:spcBef>
              <a:buClr>
                <a:schemeClr val="dk2"/>
              </a:buClr>
              <a:buSzPct val="100000"/>
              <a:buNone/>
              <a:defRPr sz="1400">
                <a:solidFill>
                  <a:schemeClr val="dk2"/>
                </a:solidFill>
                <a:highlight>
                  <a:srgbClr val="FFCD00"/>
                </a:highlight>
              </a:defRPr>
            </a:lvl7pPr>
            <a:lvl8pPr lvl="7" rtl="0">
              <a:spcBef>
                <a:spcPts val="0"/>
              </a:spcBef>
              <a:buClr>
                <a:schemeClr val="dk2"/>
              </a:buClr>
              <a:buSzPct val="100000"/>
              <a:buNone/>
              <a:defRPr sz="1400">
                <a:solidFill>
                  <a:schemeClr val="dk2"/>
                </a:solidFill>
                <a:highlight>
                  <a:srgbClr val="FFCD00"/>
                </a:highlight>
              </a:defRPr>
            </a:lvl8pPr>
            <a:lvl9pPr lvl="8" rtl="0">
              <a:spcBef>
                <a:spcPts val="0"/>
              </a:spcBef>
              <a:buClr>
                <a:schemeClr val="dk2"/>
              </a:buClr>
              <a:buSzPct val="100000"/>
              <a:buNone/>
              <a:defRPr sz="1400">
                <a:solidFill>
                  <a:schemeClr val="dk2"/>
                </a:solidFill>
                <a:highlight>
                  <a:srgbClr val="FFCD00"/>
                </a:highlight>
              </a:defRPr>
            </a:lvl9pPr>
          </a:lstStyle>
          <a:p>
            <a:endParaRPr/>
          </a:p>
        </p:txBody>
      </p:sp>
      <p:cxnSp>
        <p:nvCxnSpPr>
          <p:cNvPr id="14" name="Shape 14"/>
          <p:cNvCxnSpPr/>
          <p:nvPr/>
        </p:nvCxnSpPr>
        <p:spPr>
          <a:xfrm>
            <a:off x="-6025" y="2571761"/>
            <a:ext cx="1984499" cy="0"/>
          </a:xfrm>
          <a:prstGeom prst="straightConnector1">
            <a:avLst/>
          </a:prstGeom>
          <a:noFill/>
          <a:ln w="9525" cap="flat" cmpd="sng">
            <a:solidFill>
              <a:srgbClr val="CCCCCC"/>
            </a:solidFill>
            <a:prstDash val="solid"/>
            <a:round/>
            <a:headEnd type="none" w="lg" len="lg"/>
            <a:tailEnd type="none" w="lg" len="lg"/>
          </a:ln>
        </p:spPr>
      </p:cxnSp>
      <p:sp>
        <p:nvSpPr>
          <p:cNvPr id="15" name="Shape 15"/>
          <p:cNvSpPr/>
          <p:nvPr/>
        </p:nvSpPr>
        <p:spPr>
          <a:xfrm>
            <a:off x="1117950" y="2288250"/>
            <a:ext cx="566999" cy="566999"/>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sp>
        <p:nvSpPr>
          <p:cNvPr id="16" name="Shape 16"/>
          <p:cNvSpPr txBox="1">
            <a:spLocks noGrp="1"/>
          </p:cNvSpPr>
          <p:nvPr>
            <p:ph type="ctrTitle"/>
          </p:nvPr>
        </p:nvSpPr>
        <p:spPr>
          <a:xfrm>
            <a:off x="2022225" y="1693523"/>
            <a:ext cx="3787799" cy="1159799"/>
          </a:xfrm>
          <a:prstGeom prst="rect">
            <a:avLst/>
          </a:prstGeom>
        </p:spPr>
        <p:txBody>
          <a:bodyPr lIns="91425" tIns="91425" rIns="91425" bIns="91425" anchor="b" anchorCtr="0"/>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a:endParaRPr/>
          </a:p>
        </p:txBody>
      </p:sp>
      <p:cxnSp>
        <p:nvCxnSpPr>
          <p:cNvPr id="17" name="Shape 17"/>
          <p:cNvCxnSpPr/>
          <p:nvPr/>
        </p:nvCxnSpPr>
        <p:spPr>
          <a:xfrm>
            <a:off x="5898975" y="2571750"/>
            <a:ext cx="3251099" cy="0"/>
          </a:xfrm>
          <a:prstGeom prst="straightConnector1">
            <a:avLst/>
          </a:prstGeom>
          <a:noFill/>
          <a:ln w="9525" cap="flat" cmpd="sng">
            <a:solidFill>
              <a:srgbClr val="CCCCCC"/>
            </a:solidFill>
            <a:prstDash val="solid"/>
            <a:round/>
            <a:headEnd type="none" w="lg" len="lg"/>
            <a:tailEnd type="none" w="lg" len="lg"/>
          </a:ln>
        </p:spPr>
      </p:cxnSp>
      <p:sp>
        <p:nvSpPr>
          <p:cNvPr id="2" name="Date Placeholder 1"/>
          <p:cNvSpPr>
            <a:spLocks noGrp="1"/>
          </p:cNvSpPr>
          <p:nvPr>
            <p:ph type="dt" sz="half" idx="10"/>
          </p:nvPr>
        </p:nvSpPr>
        <p:spPr/>
        <p:txBody>
          <a:bodyPr/>
          <a:lstStyle/>
          <a:p>
            <a:fld id="{C2D75B63-869F-5042-AFFF-13264A571AE6}"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3"/>
        <p:cNvGrpSpPr/>
        <p:nvPr/>
      </p:nvGrpSpPr>
      <p:grpSpPr>
        <a:xfrm>
          <a:off x="0" y="0"/>
          <a:ext cx="0" cy="0"/>
          <a:chOff x="0" y="0"/>
          <a:chExt cx="0" cy="0"/>
        </a:xfrm>
      </p:grpSpPr>
      <p:sp>
        <p:nvSpPr>
          <p:cNvPr id="26" name="Shape 26"/>
          <p:cNvSpPr txBox="1">
            <a:spLocks noGrp="1"/>
          </p:cNvSpPr>
          <p:nvPr>
            <p:ph type="title"/>
          </p:nvPr>
        </p:nvSpPr>
        <p:spPr>
          <a:xfrm>
            <a:off x="1381250" y="922668"/>
            <a:ext cx="3878399" cy="435599"/>
          </a:xfrm>
          <a:prstGeom prst="rect">
            <a:avLst/>
          </a:prstGeom>
        </p:spPr>
        <p:txBody>
          <a:bodyPr lIns="91425" tIns="91425" rIns="91425" bIns="91425" anchor="ctr" anchorCtr="0"/>
          <a:lstStyle>
            <a:lvl1pPr lvl="0" rtl="0">
              <a:spcBef>
                <a:spcPts val="0"/>
              </a:spcBef>
              <a:buSzPct val="100000"/>
              <a:buFont typeface="Lora"/>
              <a:buNone/>
              <a:defRPr sz="2000" b="1">
                <a:latin typeface="Lora"/>
                <a:ea typeface="Lora"/>
                <a:cs typeface="Lora"/>
                <a:sym typeface="Lora"/>
              </a:defRPr>
            </a:lvl1pPr>
            <a:lvl2pPr lvl="1" rtl="0">
              <a:spcBef>
                <a:spcPts val="0"/>
              </a:spcBef>
              <a:buSzPct val="100000"/>
              <a:buFont typeface="Lora"/>
              <a:buNone/>
              <a:defRPr sz="2000" b="1">
                <a:highlight>
                  <a:srgbClr val="FFFFFF"/>
                </a:highlight>
                <a:latin typeface="Lora"/>
                <a:ea typeface="Lora"/>
                <a:cs typeface="Lora"/>
                <a:sym typeface="Lora"/>
              </a:defRPr>
            </a:lvl2pPr>
            <a:lvl3pPr lvl="2" rtl="0">
              <a:spcBef>
                <a:spcPts val="0"/>
              </a:spcBef>
              <a:buSzPct val="100000"/>
              <a:buFont typeface="Lora"/>
              <a:buNone/>
              <a:defRPr sz="2000" b="1">
                <a:highlight>
                  <a:srgbClr val="FFFFFF"/>
                </a:highlight>
                <a:latin typeface="Lora"/>
                <a:ea typeface="Lora"/>
                <a:cs typeface="Lora"/>
                <a:sym typeface="Lora"/>
              </a:defRPr>
            </a:lvl3pPr>
            <a:lvl4pPr lvl="3" rtl="0">
              <a:spcBef>
                <a:spcPts val="0"/>
              </a:spcBef>
              <a:buSzPct val="100000"/>
              <a:buFont typeface="Lora"/>
              <a:buNone/>
              <a:defRPr sz="2000" b="1">
                <a:highlight>
                  <a:srgbClr val="FFFFFF"/>
                </a:highlight>
                <a:latin typeface="Lora"/>
                <a:ea typeface="Lora"/>
                <a:cs typeface="Lora"/>
                <a:sym typeface="Lora"/>
              </a:defRPr>
            </a:lvl4pPr>
            <a:lvl5pPr lvl="4" rtl="0">
              <a:spcBef>
                <a:spcPts val="0"/>
              </a:spcBef>
              <a:buSzPct val="100000"/>
              <a:buFont typeface="Lora"/>
              <a:buNone/>
              <a:defRPr sz="2000" b="1">
                <a:highlight>
                  <a:srgbClr val="FFFFFF"/>
                </a:highlight>
                <a:latin typeface="Lora"/>
                <a:ea typeface="Lora"/>
                <a:cs typeface="Lora"/>
                <a:sym typeface="Lora"/>
              </a:defRPr>
            </a:lvl5pPr>
            <a:lvl6pPr lvl="5" rtl="0">
              <a:spcBef>
                <a:spcPts val="0"/>
              </a:spcBef>
              <a:buSzPct val="100000"/>
              <a:buFont typeface="Lora"/>
              <a:buNone/>
              <a:defRPr sz="2000" b="1">
                <a:highlight>
                  <a:srgbClr val="FFFFFF"/>
                </a:highlight>
                <a:latin typeface="Lora"/>
                <a:ea typeface="Lora"/>
                <a:cs typeface="Lora"/>
                <a:sym typeface="Lora"/>
              </a:defRPr>
            </a:lvl6pPr>
            <a:lvl7pPr lvl="6" rtl="0">
              <a:spcBef>
                <a:spcPts val="0"/>
              </a:spcBef>
              <a:buSzPct val="100000"/>
              <a:buFont typeface="Lora"/>
              <a:buNone/>
              <a:defRPr sz="2000" b="1">
                <a:highlight>
                  <a:srgbClr val="FFFFFF"/>
                </a:highlight>
                <a:latin typeface="Lora"/>
                <a:ea typeface="Lora"/>
                <a:cs typeface="Lora"/>
                <a:sym typeface="Lora"/>
              </a:defRPr>
            </a:lvl7pPr>
            <a:lvl8pPr lvl="7" rtl="0">
              <a:spcBef>
                <a:spcPts val="0"/>
              </a:spcBef>
              <a:buSzPct val="100000"/>
              <a:buFont typeface="Lora"/>
              <a:buNone/>
              <a:defRPr sz="2000" b="1">
                <a:highlight>
                  <a:srgbClr val="FFFFFF"/>
                </a:highlight>
                <a:latin typeface="Lora"/>
                <a:ea typeface="Lora"/>
                <a:cs typeface="Lora"/>
                <a:sym typeface="Lora"/>
              </a:defRPr>
            </a:lvl8pPr>
            <a:lvl9pPr lvl="8" rtl="0">
              <a:spcBef>
                <a:spcPts val="0"/>
              </a:spcBef>
              <a:buSzPct val="100000"/>
              <a:buFont typeface="Lora"/>
              <a:buNone/>
              <a:defRPr sz="2000" b="1">
                <a:highlight>
                  <a:srgbClr val="FFFFFF"/>
                </a:highlight>
                <a:latin typeface="Lora"/>
                <a:ea typeface="Lora"/>
                <a:cs typeface="Lora"/>
                <a:sym typeface="Lora"/>
              </a:defRPr>
            </a:lvl9pPr>
          </a:lstStyle>
          <a:p>
            <a:endParaRPr dirty="0"/>
          </a:p>
        </p:txBody>
      </p:sp>
      <p:sp>
        <p:nvSpPr>
          <p:cNvPr id="27" name="Shape 27"/>
          <p:cNvSpPr txBox="1">
            <a:spLocks noGrp="1"/>
          </p:cNvSpPr>
          <p:nvPr>
            <p:ph type="body" idx="1"/>
          </p:nvPr>
        </p:nvSpPr>
        <p:spPr>
          <a:xfrm>
            <a:off x="1381250" y="1616470"/>
            <a:ext cx="6809700" cy="3112200"/>
          </a:xfrm>
          <a:prstGeom prst="rect">
            <a:avLst/>
          </a:prstGeom>
        </p:spPr>
        <p:txBody>
          <a:bodyPr lIns="91425" tIns="91425" rIns="91425" bIns="91425" anchor="t" anchorCtr="0"/>
          <a:lstStyle>
            <a:lvl1pPr lvl="0" rtl="0">
              <a:spcBef>
                <a:spcPts val="600"/>
              </a:spcBef>
              <a:buClr>
                <a:srgbClr val="FFCD00"/>
              </a:buClr>
              <a:buSzPct val="100000"/>
              <a:buFont typeface="Quattrocento Sans"/>
              <a:buChar char="◉"/>
              <a:defRPr sz="2400">
                <a:latin typeface="Quattrocento Sans"/>
                <a:ea typeface="Quattrocento Sans"/>
                <a:cs typeface="Quattrocento Sans"/>
                <a:sym typeface="Quattrocento Sans"/>
              </a:defRPr>
            </a:lvl1pPr>
            <a:lvl2pPr lvl="1" rtl="0">
              <a:spcBef>
                <a:spcPts val="480"/>
              </a:spcBef>
              <a:buClr>
                <a:srgbClr val="FFCD00"/>
              </a:buClr>
              <a:buSzPct val="100000"/>
              <a:buFont typeface="Quattrocento Sans"/>
              <a:defRPr sz="2000">
                <a:latin typeface="Quattrocento Sans"/>
                <a:ea typeface="Quattrocento Sans"/>
                <a:cs typeface="Quattrocento Sans"/>
                <a:sym typeface="Quattrocento Sans"/>
              </a:defRPr>
            </a:lvl2pPr>
            <a:lvl3pPr lvl="2" rtl="0">
              <a:spcBef>
                <a:spcPts val="480"/>
              </a:spcBef>
              <a:buClr>
                <a:srgbClr val="FFCD00"/>
              </a:buClr>
              <a:buSzPct val="100000"/>
              <a:buFont typeface="Quattrocento Sans"/>
              <a:defRPr sz="2000">
                <a:latin typeface="Quattrocento Sans"/>
                <a:ea typeface="Quattrocento Sans"/>
                <a:cs typeface="Quattrocento Sans"/>
                <a:sym typeface="Quattrocento Sans"/>
              </a:defRPr>
            </a:lvl3pPr>
            <a:lvl4pPr lvl="3" rtl="0">
              <a:spcBef>
                <a:spcPts val="360"/>
              </a:spcBef>
              <a:buClr>
                <a:srgbClr val="FFCD00"/>
              </a:buClr>
              <a:buSzPct val="100000"/>
              <a:buFont typeface="Quattrocento Sans"/>
              <a:defRPr sz="1800">
                <a:latin typeface="Quattrocento Sans"/>
                <a:ea typeface="Quattrocento Sans"/>
                <a:cs typeface="Quattrocento Sans"/>
                <a:sym typeface="Quattrocento Sans"/>
              </a:defRPr>
            </a:lvl4pPr>
            <a:lvl5pPr lvl="4" rtl="0">
              <a:spcBef>
                <a:spcPts val="360"/>
              </a:spcBef>
              <a:buClr>
                <a:srgbClr val="FFCD00"/>
              </a:buClr>
              <a:buSzPct val="100000"/>
              <a:buFont typeface="Quattrocento Sans"/>
              <a:defRPr sz="1800">
                <a:latin typeface="Quattrocento Sans"/>
                <a:ea typeface="Quattrocento Sans"/>
                <a:cs typeface="Quattrocento Sans"/>
                <a:sym typeface="Quattrocento Sans"/>
              </a:defRPr>
            </a:lvl5pPr>
            <a:lvl6pPr lvl="5" rtl="0">
              <a:spcBef>
                <a:spcPts val="360"/>
              </a:spcBef>
              <a:buClr>
                <a:srgbClr val="FFCD00"/>
              </a:buClr>
              <a:buSzPct val="100000"/>
              <a:buFont typeface="Quattrocento Sans"/>
              <a:defRPr sz="1800">
                <a:latin typeface="Quattrocento Sans"/>
                <a:ea typeface="Quattrocento Sans"/>
                <a:cs typeface="Quattrocento Sans"/>
                <a:sym typeface="Quattrocento Sans"/>
              </a:defRPr>
            </a:lvl6pPr>
            <a:lvl7pPr lvl="6" rtl="0">
              <a:spcBef>
                <a:spcPts val="360"/>
              </a:spcBef>
              <a:buClr>
                <a:srgbClr val="FFCD00"/>
              </a:buClr>
              <a:buSzPct val="100000"/>
              <a:buFont typeface="Quattrocento Sans"/>
              <a:defRPr sz="1800">
                <a:latin typeface="Quattrocento Sans"/>
                <a:ea typeface="Quattrocento Sans"/>
                <a:cs typeface="Quattrocento Sans"/>
                <a:sym typeface="Quattrocento Sans"/>
              </a:defRPr>
            </a:lvl7pPr>
            <a:lvl8pPr lvl="7" rtl="0">
              <a:spcBef>
                <a:spcPts val="360"/>
              </a:spcBef>
              <a:buClr>
                <a:srgbClr val="FFCD00"/>
              </a:buClr>
              <a:buSzPct val="100000"/>
              <a:buFont typeface="Quattrocento Sans"/>
              <a:defRPr sz="1800">
                <a:latin typeface="Quattrocento Sans"/>
                <a:ea typeface="Quattrocento Sans"/>
                <a:cs typeface="Quattrocento Sans"/>
                <a:sym typeface="Quattrocento Sans"/>
              </a:defRPr>
            </a:lvl8pPr>
            <a:lvl9pPr lvl="8" rtl="0">
              <a:spcBef>
                <a:spcPts val="360"/>
              </a:spcBef>
              <a:buClr>
                <a:srgbClr val="FFCD00"/>
              </a:buClr>
              <a:buSzPct val="100000"/>
              <a:buFont typeface="Quattrocento Sans"/>
              <a:defRPr sz="1800">
                <a:latin typeface="Quattrocento Sans"/>
                <a:ea typeface="Quattrocento Sans"/>
                <a:cs typeface="Quattrocento Sans"/>
                <a:sym typeface="Quattrocento Sans"/>
              </a:defRPr>
            </a:lvl9pPr>
          </a:lstStyle>
          <a:p>
            <a:endParaRPr/>
          </a:p>
        </p:txBody>
      </p:sp>
      <p:sp>
        <p:nvSpPr>
          <p:cNvPr id="2" name="Date Placeholder 1"/>
          <p:cNvSpPr>
            <a:spLocks noGrp="1"/>
          </p:cNvSpPr>
          <p:nvPr>
            <p:ph type="dt" sz="half" idx="10"/>
          </p:nvPr>
        </p:nvSpPr>
        <p:spPr/>
        <p:txBody>
          <a:bodyPr/>
          <a:lstStyle/>
          <a:p>
            <a:fld id="{256032D5-7EBC-CD42-BAE6-08692C5D956C}"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hasCustomPrompt="1"/>
          </p:nvPr>
        </p:nvSpPr>
        <p:spPr/>
        <p:txBody>
          <a:bodyPr/>
          <a:lstStyle>
            <a:lvl1pPr marL="342900" indent="-342900">
              <a:buClr>
                <a:schemeClr val="tx1"/>
              </a:buClr>
              <a:buFont typeface="Wingdings" charset="2"/>
              <a:buChar char="q"/>
              <a:defRPr/>
            </a:lvl1pPr>
            <a:lvl2pPr marL="342900" indent="-342900">
              <a:buClr>
                <a:schemeClr val="tx1"/>
              </a:buClr>
              <a:buFont typeface="Wingdings" charset="2"/>
              <a:buChar char="Ø"/>
              <a:defRPr/>
            </a:lvl2pPr>
            <a:lvl3pPr marL="1339850" indent="-312738">
              <a:buClr>
                <a:schemeClr val="tx1"/>
              </a:buClr>
              <a:buSzPct val="75000"/>
              <a:buFont typeface="HiraginoSans-W3" charset="-128"/>
              <a:buChar char="☞"/>
              <a:tabLst/>
              <a:defRPr baseline="0"/>
            </a:lvl3pPr>
            <a:lvl5pPr marL="896938" indent="-312738" algn="l">
              <a:buClr>
                <a:schemeClr val="tx1"/>
              </a:buClr>
              <a:buSzPct val="75000"/>
              <a:buFont typeface="LucidaGrande" charset="0"/>
              <a:buChar char="▶"/>
              <a:tabLst/>
              <a:defRPr/>
            </a:lvl5pPr>
          </a:lstStyle>
          <a:p>
            <a:pPr lvl="0"/>
            <a:r>
              <a:rPr lang="en-US" dirty="0" smtClean="0"/>
              <a:t> Click to edit Master text styles</a:t>
            </a:r>
          </a:p>
          <a:p>
            <a:pPr lvl="4"/>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0883CD7-BDE6-BA4C-932F-BF2A18407116}" type="datetime1">
              <a:rPr lang="nb-NO" smtClean="0"/>
              <a:t>25.04.2018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EEB00-6CBE-0747-AC35-BBA0D81F1CF5}" type="slidenum">
              <a:rPr lang="en-US" smtClean="0"/>
              <a:t>‹#›</a:t>
            </a:fld>
            <a:endParaRPr lang="en-US"/>
          </a:p>
        </p:txBody>
      </p:sp>
    </p:spTree>
    <p:extLst>
      <p:ext uri="{BB962C8B-B14F-4D97-AF65-F5344CB8AC3E}">
        <p14:creationId xmlns:p14="http://schemas.microsoft.com/office/powerpoint/2010/main" val="81314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322465-B210-A740-BF9A-954587F0A312}"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a:t>
            </a:fld>
            <a:endParaRPr lang="en-US"/>
          </a:p>
        </p:txBody>
      </p:sp>
    </p:spTree>
    <p:extLst>
      <p:ext uri="{BB962C8B-B14F-4D97-AF65-F5344CB8AC3E}">
        <p14:creationId xmlns:p14="http://schemas.microsoft.com/office/powerpoint/2010/main" val="130873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381250" y="922668"/>
            <a:ext cx="3878399" cy="435599"/>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1381250" y="1651075"/>
            <a:ext cx="2333999" cy="3122399"/>
          </a:xfrm>
          <a:prstGeom prst="rect">
            <a:avLst/>
          </a:prstGeom>
        </p:spPr>
        <p:txBody>
          <a:bodyPr lIns="91425" tIns="91425" rIns="91425" bIns="91425" anchor="t" anchorCtr="0"/>
          <a:lstStyle>
            <a:lvl1pPr marL="342900" lvl="0" indent="-342900" rtl="0">
              <a:spcBef>
                <a:spcPts val="0"/>
              </a:spcBef>
              <a:buClr>
                <a:schemeClr val="tx1"/>
              </a:buClr>
              <a:buSzPct val="100000"/>
              <a:buFont typeface="Wingdings" charset="2"/>
              <a:buChar char="q"/>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39" name="Shape 39"/>
          <p:cNvSpPr txBox="1">
            <a:spLocks noGrp="1"/>
          </p:cNvSpPr>
          <p:nvPr>
            <p:ph type="body" idx="2"/>
          </p:nvPr>
        </p:nvSpPr>
        <p:spPr>
          <a:xfrm>
            <a:off x="3834911" y="1651075"/>
            <a:ext cx="2333999" cy="3122399"/>
          </a:xfrm>
          <a:prstGeom prst="rect">
            <a:avLst/>
          </a:prstGeom>
        </p:spPr>
        <p:txBody>
          <a:bodyPr lIns="91425" tIns="91425" rIns="91425" bIns="91425" anchor="t" anchorCtr="0"/>
          <a:lstStyle>
            <a:lvl1pPr marL="342900" lvl="0" indent="-342900" rtl="0">
              <a:spcBef>
                <a:spcPts val="0"/>
              </a:spcBef>
              <a:buClr>
                <a:schemeClr val="tx1"/>
              </a:buClr>
              <a:buSzPct val="100000"/>
              <a:buFont typeface="Wingdings" charset="2"/>
              <a:buChar char="q"/>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40" name="Shape 40"/>
          <p:cNvSpPr txBox="1">
            <a:spLocks noGrp="1"/>
          </p:cNvSpPr>
          <p:nvPr>
            <p:ph type="body" idx="3"/>
          </p:nvPr>
        </p:nvSpPr>
        <p:spPr>
          <a:xfrm>
            <a:off x="6288573" y="1651075"/>
            <a:ext cx="2333999" cy="3122399"/>
          </a:xfrm>
          <a:prstGeom prst="rect">
            <a:avLst/>
          </a:prstGeom>
        </p:spPr>
        <p:txBody>
          <a:bodyPr lIns="91425" tIns="91425" rIns="91425" bIns="91425" anchor="t" anchorCtr="0"/>
          <a:lstStyle>
            <a:lvl1pPr marL="342900" lvl="0" indent="-342900" rtl="0">
              <a:spcBef>
                <a:spcPts val="0"/>
              </a:spcBef>
              <a:buClr>
                <a:schemeClr val="tx1"/>
              </a:buClr>
              <a:buSzPct val="100000"/>
              <a:buFont typeface="Wingdings" charset="2"/>
              <a:buChar char="q"/>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cxnSp>
        <p:nvCxnSpPr>
          <p:cNvPr id="41" name="Shape 41"/>
          <p:cNvCxnSpPr/>
          <p:nvPr/>
        </p:nvCxnSpPr>
        <p:spPr>
          <a:xfrm>
            <a:off x="0" y="1131725"/>
            <a:ext cx="1375800" cy="0"/>
          </a:xfrm>
          <a:prstGeom prst="straightConnector1">
            <a:avLst/>
          </a:prstGeom>
          <a:noFill/>
          <a:ln w="9525" cap="flat" cmpd="sng">
            <a:solidFill>
              <a:srgbClr val="CCCCCC"/>
            </a:solidFill>
            <a:prstDash val="solid"/>
            <a:round/>
            <a:headEnd type="none" w="lg" len="lg"/>
            <a:tailEnd type="none" w="lg" len="lg"/>
          </a:ln>
        </p:spPr>
      </p:cxnSp>
      <p:sp>
        <p:nvSpPr>
          <p:cNvPr id="42" name="Shape 42"/>
          <p:cNvSpPr/>
          <p:nvPr/>
        </p:nvSpPr>
        <p:spPr>
          <a:xfrm>
            <a:off x="817475" y="928766"/>
            <a:ext cx="405899" cy="405899"/>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cxnSp>
        <p:nvCxnSpPr>
          <p:cNvPr id="43" name="Shape 43"/>
          <p:cNvCxnSpPr/>
          <p:nvPr/>
        </p:nvCxnSpPr>
        <p:spPr>
          <a:xfrm>
            <a:off x="5265650" y="1131725"/>
            <a:ext cx="3878399" cy="0"/>
          </a:xfrm>
          <a:prstGeom prst="straightConnector1">
            <a:avLst/>
          </a:prstGeom>
          <a:noFill/>
          <a:ln w="9525" cap="flat" cmpd="sng">
            <a:solidFill>
              <a:srgbClr val="CCCCCC"/>
            </a:solidFill>
            <a:prstDash val="solid"/>
            <a:round/>
            <a:headEnd type="none" w="lg" len="lg"/>
            <a:tailEnd type="none" w="lg" len="lg"/>
          </a:ln>
        </p:spPr>
      </p:cxnSp>
      <p:sp>
        <p:nvSpPr>
          <p:cNvPr id="2" name="Date Placeholder 1"/>
          <p:cNvSpPr>
            <a:spLocks noGrp="1"/>
          </p:cNvSpPr>
          <p:nvPr>
            <p:ph type="dt" sz="half" idx="10"/>
          </p:nvPr>
        </p:nvSpPr>
        <p:spPr/>
        <p:txBody>
          <a:bodyPr/>
          <a:lstStyle/>
          <a:p>
            <a:fld id="{976B7AC0-7202-3E41-8402-3955D2669A9B}"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a:t>
            </a:fld>
            <a:endParaRPr lang="en-US"/>
          </a:p>
        </p:txBody>
      </p:sp>
    </p:spTree>
    <p:extLst>
      <p:ext uri="{BB962C8B-B14F-4D97-AF65-F5344CB8AC3E}">
        <p14:creationId xmlns:p14="http://schemas.microsoft.com/office/powerpoint/2010/main" val="16221287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1381250" y="1616470"/>
            <a:ext cx="6809700" cy="3112200"/>
          </a:xfrm>
          <a:prstGeom prst="rect">
            <a:avLst/>
          </a:prstGeom>
          <a:noFill/>
          <a:ln>
            <a:noFill/>
          </a:ln>
        </p:spPr>
        <p:txBody>
          <a:bodyPr lIns="91425" tIns="91425" rIns="91425" bIns="91425" anchor="t" anchorCtr="0"/>
          <a:lstStyle>
            <a:lvl1pPr lvl="0">
              <a:spcBef>
                <a:spcPts val="600"/>
              </a:spcBef>
              <a:buClr>
                <a:srgbClr val="FFCD00"/>
              </a:buClr>
              <a:buSzPct val="100000"/>
              <a:buFont typeface="Quattrocento Sans"/>
              <a:buChar char="◉"/>
              <a:defRPr sz="2400">
                <a:latin typeface="Quattrocento Sans"/>
                <a:ea typeface="Quattrocento Sans"/>
                <a:cs typeface="Quattrocento Sans"/>
                <a:sym typeface="Quattrocento Sans"/>
              </a:defRPr>
            </a:lvl1pPr>
            <a:lvl2pPr lvl="1">
              <a:spcBef>
                <a:spcPts val="480"/>
              </a:spcBef>
              <a:buClr>
                <a:srgbClr val="FFCD00"/>
              </a:buClr>
              <a:buSzPct val="100000"/>
              <a:buFont typeface="Quattrocento Sans"/>
              <a:defRPr sz="2000">
                <a:latin typeface="Quattrocento Sans"/>
                <a:ea typeface="Quattrocento Sans"/>
                <a:cs typeface="Quattrocento Sans"/>
                <a:sym typeface="Quattrocento Sans"/>
              </a:defRPr>
            </a:lvl2pPr>
            <a:lvl3pPr lvl="2">
              <a:spcBef>
                <a:spcPts val="480"/>
              </a:spcBef>
              <a:buClr>
                <a:srgbClr val="FFCD00"/>
              </a:buClr>
              <a:buSzPct val="100000"/>
              <a:buFont typeface="Quattrocento Sans"/>
              <a:defRPr sz="2000">
                <a:latin typeface="Quattrocento Sans"/>
                <a:ea typeface="Quattrocento Sans"/>
                <a:cs typeface="Quattrocento Sans"/>
                <a:sym typeface="Quattrocento Sans"/>
              </a:defRPr>
            </a:lvl3pPr>
            <a:lvl4pPr lvl="3">
              <a:spcBef>
                <a:spcPts val="360"/>
              </a:spcBef>
              <a:buClr>
                <a:srgbClr val="FFCD00"/>
              </a:buClr>
              <a:buSzPct val="100000"/>
              <a:buFont typeface="Quattrocento Sans"/>
              <a:defRPr sz="1800">
                <a:latin typeface="Quattrocento Sans"/>
                <a:ea typeface="Quattrocento Sans"/>
                <a:cs typeface="Quattrocento Sans"/>
                <a:sym typeface="Quattrocento Sans"/>
              </a:defRPr>
            </a:lvl4pPr>
            <a:lvl5pPr lvl="4">
              <a:spcBef>
                <a:spcPts val="360"/>
              </a:spcBef>
              <a:buClr>
                <a:srgbClr val="FFCD00"/>
              </a:buClr>
              <a:buSzPct val="100000"/>
              <a:buFont typeface="Quattrocento Sans"/>
              <a:defRPr sz="1800">
                <a:latin typeface="Quattrocento Sans"/>
                <a:ea typeface="Quattrocento Sans"/>
                <a:cs typeface="Quattrocento Sans"/>
                <a:sym typeface="Quattrocento Sans"/>
              </a:defRPr>
            </a:lvl5pPr>
            <a:lvl6pPr lvl="5">
              <a:spcBef>
                <a:spcPts val="360"/>
              </a:spcBef>
              <a:buClr>
                <a:srgbClr val="FFCD00"/>
              </a:buClr>
              <a:buSzPct val="100000"/>
              <a:buFont typeface="Quattrocento Sans"/>
              <a:defRPr sz="1800">
                <a:latin typeface="Quattrocento Sans"/>
                <a:ea typeface="Quattrocento Sans"/>
                <a:cs typeface="Quattrocento Sans"/>
                <a:sym typeface="Quattrocento Sans"/>
              </a:defRPr>
            </a:lvl6pPr>
            <a:lvl7pPr lvl="6">
              <a:spcBef>
                <a:spcPts val="360"/>
              </a:spcBef>
              <a:buClr>
                <a:srgbClr val="FFCD00"/>
              </a:buClr>
              <a:buSzPct val="100000"/>
              <a:buFont typeface="Quattrocento Sans"/>
              <a:defRPr sz="1800">
                <a:latin typeface="Quattrocento Sans"/>
                <a:ea typeface="Quattrocento Sans"/>
                <a:cs typeface="Quattrocento Sans"/>
                <a:sym typeface="Quattrocento Sans"/>
              </a:defRPr>
            </a:lvl7pPr>
            <a:lvl8pPr lvl="7">
              <a:spcBef>
                <a:spcPts val="360"/>
              </a:spcBef>
              <a:buClr>
                <a:srgbClr val="FFCD00"/>
              </a:buClr>
              <a:buSzPct val="100000"/>
              <a:buFont typeface="Quattrocento Sans"/>
              <a:defRPr sz="1800">
                <a:latin typeface="Quattrocento Sans"/>
                <a:ea typeface="Quattrocento Sans"/>
                <a:cs typeface="Quattrocento Sans"/>
                <a:sym typeface="Quattrocento Sans"/>
              </a:defRPr>
            </a:lvl8pPr>
            <a:lvl9pPr lvl="8">
              <a:spcBef>
                <a:spcPts val="360"/>
              </a:spcBef>
              <a:buClr>
                <a:srgbClr val="FFCD00"/>
              </a:buClr>
              <a:buSzPct val="100000"/>
              <a:buFont typeface="Quattrocento Sans"/>
              <a:defRPr sz="1800">
                <a:latin typeface="Quattrocento Sans"/>
                <a:ea typeface="Quattrocento Sans"/>
                <a:cs typeface="Quattrocento Sans"/>
                <a:sym typeface="Quattrocento Sans"/>
              </a:defRPr>
            </a:lvl9pPr>
          </a:lstStyle>
          <a:p>
            <a:r>
              <a:rPr lang="en-US" dirty="0" smtClean="0"/>
              <a:t> </a:t>
            </a:r>
            <a:endParaRPr dirty="0"/>
          </a:p>
        </p:txBody>
      </p:sp>
      <p:sp>
        <p:nvSpPr>
          <p:cNvPr id="7" name="Shape 7"/>
          <p:cNvSpPr txBox="1">
            <a:spLocks noGrp="1"/>
          </p:cNvSpPr>
          <p:nvPr>
            <p:ph type="title"/>
          </p:nvPr>
        </p:nvSpPr>
        <p:spPr>
          <a:xfrm>
            <a:off x="1381250" y="937116"/>
            <a:ext cx="6809700" cy="435599"/>
          </a:xfrm>
          <a:prstGeom prst="rect">
            <a:avLst/>
          </a:prstGeom>
          <a:noFill/>
          <a:ln>
            <a:noFill/>
          </a:ln>
        </p:spPr>
        <p:txBody>
          <a:bodyPr lIns="91425" tIns="91425" rIns="91425" bIns="91425" anchor="ctr" anchorCtr="0"/>
          <a:lstStyle>
            <a:lvl1pPr lvl="0">
              <a:spcBef>
                <a:spcPts val="0"/>
              </a:spcBef>
              <a:buSzPct val="100000"/>
              <a:buFont typeface="Lora"/>
              <a:buNone/>
              <a:defRPr sz="2000" b="1">
                <a:latin typeface="Lora"/>
                <a:ea typeface="Lora"/>
                <a:cs typeface="Lora"/>
                <a:sym typeface="Lora"/>
              </a:defRPr>
            </a:lvl1pPr>
            <a:lvl2pPr lvl="1">
              <a:spcBef>
                <a:spcPts val="0"/>
              </a:spcBef>
              <a:buSzPct val="100000"/>
              <a:buFont typeface="Lora"/>
              <a:buNone/>
              <a:defRPr sz="2000" b="1">
                <a:latin typeface="Lora"/>
                <a:ea typeface="Lora"/>
                <a:cs typeface="Lora"/>
                <a:sym typeface="Lora"/>
              </a:defRPr>
            </a:lvl2pPr>
            <a:lvl3pPr lvl="2">
              <a:spcBef>
                <a:spcPts val="0"/>
              </a:spcBef>
              <a:buSzPct val="100000"/>
              <a:buFont typeface="Lora"/>
              <a:buNone/>
              <a:defRPr sz="2000" b="1">
                <a:latin typeface="Lora"/>
                <a:ea typeface="Lora"/>
                <a:cs typeface="Lora"/>
                <a:sym typeface="Lora"/>
              </a:defRPr>
            </a:lvl3pPr>
            <a:lvl4pPr lvl="3">
              <a:spcBef>
                <a:spcPts val="0"/>
              </a:spcBef>
              <a:buSzPct val="100000"/>
              <a:buFont typeface="Lora"/>
              <a:buNone/>
              <a:defRPr sz="2000" b="1">
                <a:latin typeface="Lora"/>
                <a:ea typeface="Lora"/>
                <a:cs typeface="Lora"/>
                <a:sym typeface="Lora"/>
              </a:defRPr>
            </a:lvl4pPr>
            <a:lvl5pPr lvl="4">
              <a:spcBef>
                <a:spcPts val="0"/>
              </a:spcBef>
              <a:buSzPct val="100000"/>
              <a:buFont typeface="Lora"/>
              <a:buNone/>
              <a:defRPr sz="2000" b="1">
                <a:latin typeface="Lora"/>
                <a:ea typeface="Lora"/>
                <a:cs typeface="Lora"/>
                <a:sym typeface="Lora"/>
              </a:defRPr>
            </a:lvl5pPr>
            <a:lvl6pPr lvl="5">
              <a:spcBef>
                <a:spcPts val="0"/>
              </a:spcBef>
              <a:buSzPct val="100000"/>
              <a:buFont typeface="Lora"/>
              <a:buNone/>
              <a:defRPr sz="2000" b="1">
                <a:latin typeface="Lora"/>
                <a:ea typeface="Lora"/>
                <a:cs typeface="Lora"/>
                <a:sym typeface="Lora"/>
              </a:defRPr>
            </a:lvl6pPr>
            <a:lvl7pPr lvl="6">
              <a:spcBef>
                <a:spcPts val="0"/>
              </a:spcBef>
              <a:buSzPct val="100000"/>
              <a:buFont typeface="Lora"/>
              <a:buNone/>
              <a:defRPr sz="2000" b="1">
                <a:latin typeface="Lora"/>
                <a:ea typeface="Lora"/>
                <a:cs typeface="Lora"/>
                <a:sym typeface="Lora"/>
              </a:defRPr>
            </a:lvl7pPr>
            <a:lvl8pPr lvl="7">
              <a:spcBef>
                <a:spcPts val="0"/>
              </a:spcBef>
              <a:buSzPct val="100000"/>
              <a:buFont typeface="Lora"/>
              <a:buNone/>
              <a:defRPr sz="2000" b="1">
                <a:latin typeface="Lora"/>
                <a:ea typeface="Lora"/>
                <a:cs typeface="Lora"/>
                <a:sym typeface="Lora"/>
              </a:defRPr>
            </a:lvl8pPr>
            <a:lvl9pPr lvl="8">
              <a:spcBef>
                <a:spcPts val="0"/>
              </a:spcBef>
              <a:buSzPct val="100000"/>
              <a:buFont typeface="Lora"/>
              <a:buNone/>
              <a:defRPr sz="2000" b="1">
                <a:latin typeface="Lora"/>
                <a:ea typeface="Lora"/>
                <a:cs typeface="Lora"/>
                <a:sym typeface="Lora"/>
              </a:defRPr>
            </a:lvl9pPr>
          </a:lstStyle>
          <a:p>
            <a:endParaRPr/>
          </a:p>
        </p:txBody>
      </p:sp>
      <p:sp>
        <p:nvSpPr>
          <p:cNvPr id="2" name="Footer Placeholder 1"/>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CA96359-3FF0-DC44-97DD-52D0BB2C83F0}" type="slidenum">
              <a:rPr lang="en-US" smtClean="0"/>
              <a:t>‹#›</a:t>
            </a:fld>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37D6CE8-7FA6-8E4B-8292-44375762832F}" type="datetime1">
              <a:rPr lang="nb-NO" smtClean="0"/>
              <a:t>25.04.2018</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9" r:id="rId4"/>
    <p:sldLayoutId id="2147483661" r:id="rId5"/>
    <p:sldLayoutId id="2147483662" r:id="rId6"/>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342900" marR="0" lvl="0" indent="-342900" algn="l" rtl="0">
        <a:lnSpc>
          <a:spcPct val="100000"/>
        </a:lnSpc>
        <a:spcBef>
          <a:spcPts val="0"/>
        </a:spcBef>
        <a:spcAft>
          <a:spcPts val="0"/>
        </a:spcAft>
        <a:buClr>
          <a:schemeClr val="tx1"/>
        </a:buClr>
        <a:buFont typeface="Wingdings" charset="2"/>
        <a:buChar char="q"/>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3.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png"/><Relationship Id="rId1" Type="http://schemas.openxmlformats.org/officeDocument/2006/relationships/tags" Target="../tags/tag5.x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3.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6.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emf"/><Relationship Id="rId7" Type="http://schemas.openxmlformats.org/officeDocument/2006/relationships/image" Target="../media/image8.emf"/><Relationship Id="rId8"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bitbucket.org/safiqul" TargetMode="External"/><Relationship Id="rId3" Type="http://schemas.openxmlformats.org/officeDocument/2006/relationships/hyperlink" Target="http://safiquli.at.ifi.uio.no/coupled-cc"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tiff"/><Relationship Id="rId6" Type="http://schemas.openxmlformats.org/officeDocument/2006/relationships/image" Target="../media/image30.tiff"/><Relationship Id="rId7" Type="http://schemas.openxmlformats.org/officeDocument/2006/relationships/image" Target="../media/image31.tiff"/><Relationship Id="rId8" Type="http://schemas.openxmlformats.org/officeDocument/2006/relationships/image" Target="../media/image32.tiff"/><Relationship Id="rId9" Type="http://schemas.openxmlformats.org/officeDocument/2006/relationships/image" Target="../media/image33.tiff"/><Relationship Id="rId10" Type="http://schemas.openxmlformats.org/officeDocument/2006/relationships/image" Target="../media/image34.tiff"/><Relationship Id="rId11" Type="http://schemas.openxmlformats.org/officeDocument/2006/relationships/image" Target="../media/image35.tiff"/><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3.xml"/><Relationship Id="rId3"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3.xml"/><Relationship Id="rId3"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png"/><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3.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3.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590489" y="747033"/>
            <a:ext cx="5980123" cy="1159799"/>
          </a:xfrm>
          <a:prstGeom prst="rect">
            <a:avLst/>
          </a:prstGeom>
        </p:spPr>
        <p:txBody>
          <a:bodyPr lIns="91425" tIns="91425" rIns="91425" bIns="91425" anchor="b" anchorCtr="0">
            <a:noAutofit/>
          </a:bodyPr>
          <a:lstStyle/>
          <a:p>
            <a:pPr lvl="0" algn="ctr">
              <a:spcBef>
                <a:spcPts val="0"/>
              </a:spcBef>
              <a:buNone/>
            </a:pPr>
            <a:r>
              <a:rPr lang="en-US" sz="2800" dirty="0" smtClean="0"/>
              <a:t>Lightweight and Flexible Single-Path Congestion Control Coupling</a:t>
            </a:r>
            <a:endParaRPr lang="en" sz="2800" dirty="0"/>
          </a:p>
        </p:txBody>
      </p:sp>
      <p:grpSp>
        <p:nvGrpSpPr>
          <p:cNvPr id="62" name="Shape 62"/>
          <p:cNvGrpSpPr/>
          <p:nvPr/>
        </p:nvGrpSpPr>
        <p:grpSpPr>
          <a:xfrm>
            <a:off x="855039" y="1990698"/>
            <a:ext cx="215966" cy="342398"/>
            <a:chOff x="6718575" y="2318625"/>
            <a:chExt cx="256950" cy="407375"/>
          </a:xfrm>
          <a:solidFill>
            <a:srgbClr val="FFFF00"/>
          </a:solidFill>
        </p:grpSpPr>
        <p:sp>
          <p:nvSpPr>
            <p:cNvPr id="63" name="Shape 6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64" name="Shape 6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65" name="Shape 6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66" name="Shape 6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67" name="Shape 6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68" name="Shape 6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69" name="Shape 6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70" name="Shape 70"/>
            <p:cNvSpPr/>
            <p:nvPr/>
          </p:nvSpPr>
          <p:spPr>
            <a:xfrm>
              <a:off x="6795900" y="2628550"/>
              <a:ext cx="102300" cy="25"/>
            </a:xfrm>
            <a:custGeom>
              <a:avLst/>
              <a:gdLst/>
              <a:ahLst/>
              <a:cxnLst/>
              <a:rect l="0" t="0" r="0" b="0"/>
              <a:pathLst>
                <a:path w="4092" h="1" fill="none" extrusionOk="0">
                  <a:moveTo>
                    <a:pt x="0" y="1"/>
                  </a:moveTo>
                  <a:lnTo>
                    <a:pt x="4092" y="1"/>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grpSp>
      <p:pic>
        <p:nvPicPr>
          <p:cNvPr id="12" name="Picture 11" descr="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0612" y="0"/>
            <a:ext cx="681183" cy="681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5" name="Shape 89"/>
          <p:cNvSpPr txBox="1">
            <a:spLocks/>
          </p:cNvSpPr>
          <p:nvPr/>
        </p:nvSpPr>
        <p:spPr>
          <a:xfrm>
            <a:off x="1308707" y="2179043"/>
            <a:ext cx="3263293" cy="109781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61111"/>
              <a:buFont typeface="Arial"/>
              <a:buNone/>
            </a:pPr>
            <a:r>
              <a:rPr lang="en-US" b="1" u="sng" dirty="0" smtClean="0">
                <a:solidFill>
                  <a:schemeClr val="dk1"/>
                </a:solidFill>
              </a:rPr>
              <a:t>Safiqul Islam</a:t>
            </a:r>
            <a:endParaRPr lang="en-US" b="1" dirty="0">
              <a:solidFill>
                <a:schemeClr val="dk1"/>
              </a:solidFill>
            </a:endParaRPr>
          </a:p>
          <a:p>
            <a:pPr>
              <a:spcBef>
                <a:spcPts val="0"/>
              </a:spcBef>
              <a:buClr>
                <a:schemeClr val="dk1"/>
              </a:buClr>
              <a:buSzPct val="61111"/>
              <a:buFont typeface="Arial"/>
              <a:buNone/>
            </a:pPr>
            <a:r>
              <a:rPr lang="en" sz="1200" b="1" i="1" dirty="0" smtClean="0">
                <a:solidFill>
                  <a:schemeClr val="accent1"/>
                </a:solidFill>
              </a:rPr>
              <a:t>Networks and Distributed Systems Group</a:t>
            </a:r>
          </a:p>
          <a:p>
            <a:pPr>
              <a:spcBef>
                <a:spcPts val="0"/>
              </a:spcBef>
              <a:buClr>
                <a:schemeClr val="dk1"/>
              </a:buClr>
              <a:buSzPct val="61111"/>
              <a:buFont typeface="Arial"/>
              <a:buNone/>
            </a:pPr>
            <a:r>
              <a:rPr lang="en" sz="1200" b="1" i="1" dirty="0" smtClean="0">
                <a:solidFill>
                  <a:schemeClr val="accent1"/>
                </a:solidFill>
              </a:rPr>
              <a:t>Department of Informatics</a:t>
            </a:r>
          </a:p>
          <a:p>
            <a:pPr>
              <a:spcBef>
                <a:spcPts val="0"/>
              </a:spcBef>
              <a:buClr>
                <a:schemeClr val="dk1"/>
              </a:buClr>
              <a:buSzPct val="61111"/>
              <a:buFont typeface="Quattrocento Sans"/>
              <a:buNone/>
            </a:pPr>
            <a:r>
              <a:rPr lang="en" sz="1200" b="1" i="1" dirty="0" smtClean="0">
                <a:solidFill>
                  <a:schemeClr val="accent1"/>
                </a:solidFill>
              </a:rPr>
              <a:t>University</a:t>
            </a:r>
            <a:r>
              <a:rPr lang="en" sz="1200" dirty="0" smtClean="0">
                <a:solidFill>
                  <a:schemeClr val="dk1"/>
                </a:solidFill>
              </a:rPr>
              <a:t> </a:t>
            </a:r>
            <a:r>
              <a:rPr lang="en" sz="1200" b="1" i="1" dirty="0">
                <a:solidFill>
                  <a:schemeClr val="accent1"/>
                </a:solidFill>
              </a:rPr>
              <a:t>of Oslo</a:t>
            </a:r>
            <a:endParaRPr lang="en-US" sz="1200" b="1" i="1" dirty="0">
              <a:solidFill>
                <a:schemeClr val="accent1"/>
              </a:solidFill>
            </a:endParaRPr>
          </a:p>
          <a:p>
            <a:pPr>
              <a:spcBef>
                <a:spcPts val="0"/>
              </a:spcBef>
              <a:buClr>
                <a:schemeClr val="dk1"/>
              </a:buClr>
              <a:buSzPct val="61111"/>
              <a:buFont typeface="Quattrocento Sans"/>
              <a:buNone/>
            </a:pPr>
            <a:endParaRPr lang="en-US" sz="1200" dirty="0">
              <a:solidFill>
                <a:schemeClr val="dk1"/>
              </a:solidFill>
            </a:endParaRPr>
          </a:p>
          <a:p>
            <a:pPr>
              <a:spcBef>
                <a:spcPts val="0"/>
              </a:spcBef>
              <a:buClr>
                <a:schemeClr val="dk1"/>
              </a:buClr>
              <a:buSzPct val="61111"/>
              <a:buFont typeface="Quattrocento Sans"/>
              <a:buNone/>
            </a:pPr>
            <a:endParaRPr lang="en-US" sz="1200" dirty="0" smtClean="0">
              <a:solidFill>
                <a:schemeClr val="dk1"/>
              </a:solidFill>
            </a:endParaRPr>
          </a:p>
          <a:p>
            <a:pPr>
              <a:spcBef>
                <a:spcPts val="0"/>
              </a:spcBef>
              <a:buClr>
                <a:schemeClr val="dk1"/>
              </a:buClr>
              <a:buSzPct val="61111"/>
              <a:buFont typeface="Quattrocento Sans"/>
              <a:buNone/>
            </a:pPr>
            <a:endParaRPr lang="en-US" sz="1200" dirty="0">
              <a:solidFill>
                <a:schemeClr val="dk1"/>
              </a:solidFill>
            </a:endParaRPr>
          </a:p>
          <a:p>
            <a:pPr>
              <a:spcBef>
                <a:spcPts val="0"/>
              </a:spcBef>
              <a:buClr>
                <a:schemeClr val="dk1"/>
              </a:buClr>
              <a:buSzPct val="61111"/>
              <a:buFont typeface="Quattrocento Sans"/>
              <a:buNone/>
            </a:pPr>
            <a:endParaRPr lang="en" sz="1200" dirty="0" smtClean="0">
              <a:solidFill>
                <a:schemeClr val="dk1"/>
              </a:solidFill>
            </a:endParaRPr>
          </a:p>
          <a:p>
            <a:pPr>
              <a:spcBef>
                <a:spcPts val="0"/>
              </a:spcBef>
              <a:buFont typeface="Quattrocento Sans"/>
              <a:buNone/>
            </a:pPr>
            <a:endParaRPr lang="en" b="1" dirty="0" smtClean="0"/>
          </a:p>
          <a:p>
            <a:pPr>
              <a:spcBef>
                <a:spcPts val="0"/>
              </a:spcBef>
              <a:buFont typeface="Quattrocento Sans"/>
              <a:buNone/>
            </a:pPr>
            <a:endParaRPr lang="en" b="1" dirty="0" smtClean="0"/>
          </a:p>
          <a:p>
            <a:pPr>
              <a:spcBef>
                <a:spcPts val="0"/>
              </a:spcBef>
              <a:buFont typeface="Quattrocento Sans"/>
              <a:buNone/>
            </a:pPr>
            <a:endParaRPr lang="en" b="1" dirty="0" smtClean="0"/>
          </a:p>
          <a:p>
            <a:pPr>
              <a:spcBef>
                <a:spcPts val="0"/>
              </a:spcBef>
              <a:buFont typeface="Quattrocento Sans"/>
              <a:buNone/>
            </a:pPr>
            <a:endParaRPr lang="en" b="1" dirty="0"/>
          </a:p>
        </p:txBody>
      </p:sp>
      <p:sp>
        <p:nvSpPr>
          <p:cNvPr id="17" name="TextBox 16"/>
          <p:cNvSpPr txBox="1"/>
          <p:nvPr/>
        </p:nvSpPr>
        <p:spPr>
          <a:xfrm>
            <a:off x="7385331" y="4681835"/>
            <a:ext cx="1848889" cy="461665"/>
          </a:xfrm>
          <a:prstGeom prst="rect">
            <a:avLst/>
          </a:prstGeom>
          <a:noFill/>
          <a:ln>
            <a:noFill/>
          </a:ln>
        </p:spPr>
        <p:txBody>
          <a:bodyPr wrap="square" rtlCol="0">
            <a:spAutoFit/>
          </a:bodyPr>
          <a:lstStyle/>
          <a:p>
            <a:r>
              <a:rPr lang="en-US" sz="1200" b="1" i="1" dirty="0" smtClean="0"/>
              <a:t>NOMS’18 Conference</a:t>
            </a:r>
          </a:p>
          <a:p>
            <a:r>
              <a:rPr lang="en-US" sz="1200" b="1" i="1" dirty="0" smtClean="0"/>
              <a:t>April 26, 2018</a:t>
            </a:r>
            <a:endParaRPr lang="en-US" sz="1200" b="1" i="1" dirty="0"/>
          </a:p>
        </p:txBody>
      </p:sp>
      <p:sp>
        <p:nvSpPr>
          <p:cNvPr id="16" name="Shape 89"/>
          <p:cNvSpPr txBox="1">
            <a:spLocks/>
          </p:cNvSpPr>
          <p:nvPr/>
        </p:nvSpPr>
        <p:spPr>
          <a:xfrm>
            <a:off x="4988259" y="3559859"/>
            <a:ext cx="4861120" cy="55289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61111"/>
              <a:buFont typeface="Arial"/>
              <a:buNone/>
            </a:pPr>
            <a:r>
              <a:rPr lang="en-US" sz="1600" b="1" u="sng" dirty="0" smtClean="0">
                <a:solidFill>
                  <a:schemeClr val="accent6"/>
                </a:solidFill>
              </a:rPr>
              <a:t>Dissertation Committee </a:t>
            </a:r>
            <a:endParaRPr lang="en" sz="1600" b="1" u="sng" dirty="0" smtClean="0">
              <a:solidFill>
                <a:schemeClr val="accent6"/>
              </a:solidFill>
            </a:endParaRPr>
          </a:p>
          <a:p>
            <a:pPr>
              <a:spcBef>
                <a:spcPts val="0"/>
              </a:spcBef>
              <a:buClr>
                <a:schemeClr val="dk1"/>
              </a:buClr>
              <a:buSzPct val="61111"/>
              <a:buFont typeface="Arial"/>
              <a:buNone/>
            </a:pPr>
            <a:endParaRPr lang="en-US" sz="1200" dirty="0" smtClean="0">
              <a:solidFill>
                <a:schemeClr val="dk1"/>
              </a:solidFill>
            </a:endParaRPr>
          </a:p>
          <a:p>
            <a:pPr>
              <a:spcBef>
                <a:spcPts val="0"/>
              </a:spcBef>
              <a:buClr>
                <a:schemeClr val="dk1"/>
              </a:buClr>
              <a:buSzPct val="61111"/>
              <a:buFont typeface="Quattrocento Sans"/>
              <a:buNone/>
            </a:pPr>
            <a:endParaRPr lang="en-US" sz="1200" dirty="0">
              <a:solidFill>
                <a:schemeClr val="dk1"/>
              </a:solidFill>
            </a:endParaRPr>
          </a:p>
          <a:p>
            <a:pPr>
              <a:spcBef>
                <a:spcPts val="0"/>
              </a:spcBef>
              <a:buClr>
                <a:schemeClr val="dk1"/>
              </a:buClr>
              <a:buSzPct val="61111"/>
              <a:buFont typeface="Quattrocento Sans"/>
              <a:buNone/>
            </a:pPr>
            <a:endParaRPr lang="en-US" sz="1200" dirty="0" smtClean="0">
              <a:solidFill>
                <a:schemeClr val="dk1"/>
              </a:solidFill>
            </a:endParaRPr>
          </a:p>
          <a:p>
            <a:pPr>
              <a:spcBef>
                <a:spcPts val="0"/>
              </a:spcBef>
              <a:buClr>
                <a:schemeClr val="dk1"/>
              </a:buClr>
              <a:buSzPct val="61111"/>
              <a:buFont typeface="Quattrocento Sans"/>
              <a:buNone/>
            </a:pPr>
            <a:endParaRPr lang="en-US" sz="1200" dirty="0">
              <a:solidFill>
                <a:schemeClr val="dk1"/>
              </a:solidFill>
            </a:endParaRPr>
          </a:p>
          <a:p>
            <a:pPr>
              <a:spcBef>
                <a:spcPts val="0"/>
              </a:spcBef>
              <a:buClr>
                <a:schemeClr val="dk1"/>
              </a:buClr>
              <a:buSzPct val="61111"/>
              <a:buFont typeface="Quattrocento Sans"/>
              <a:buNone/>
            </a:pPr>
            <a:endParaRPr lang="en" sz="1200" dirty="0" smtClean="0">
              <a:solidFill>
                <a:schemeClr val="dk1"/>
              </a:solidFill>
            </a:endParaRPr>
          </a:p>
          <a:p>
            <a:pPr>
              <a:spcBef>
                <a:spcPts val="0"/>
              </a:spcBef>
              <a:buFont typeface="Quattrocento Sans"/>
              <a:buNone/>
            </a:pPr>
            <a:endParaRPr lang="en" b="1" dirty="0" smtClean="0"/>
          </a:p>
          <a:p>
            <a:pPr>
              <a:spcBef>
                <a:spcPts val="0"/>
              </a:spcBef>
              <a:buFont typeface="Quattrocento Sans"/>
              <a:buNone/>
            </a:pPr>
            <a:endParaRPr lang="en" b="1" dirty="0" smtClean="0"/>
          </a:p>
          <a:p>
            <a:pPr>
              <a:spcBef>
                <a:spcPts val="0"/>
              </a:spcBef>
              <a:buFont typeface="Quattrocento Sans"/>
              <a:buNone/>
            </a:pPr>
            <a:endParaRPr lang="en" b="1" dirty="0" smtClean="0"/>
          </a:p>
          <a:p>
            <a:pPr>
              <a:spcBef>
                <a:spcPts val="0"/>
              </a:spcBef>
              <a:buFont typeface="Quattrocento Sans"/>
              <a:buNone/>
            </a:pPr>
            <a:endParaRPr lang="en" b="1" dirty="0"/>
          </a:p>
        </p:txBody>
      </p:sp>
      <p:graphicFrame>
        <p:nvGraphicFramePr>
          <p:cNvPr id="2" name="Table 1"/>
          <p:cNvGraphicFramePr>
            <a:graphicFrameLocks noGrp="1"/>
          </p:cNvGraphicFramePr>
          <p:nvPr>
            <p:extLst>
              <p:ext uri="{D42A27DB-BD31-4B8C-83A1-F6EECF244321}">
                <p14:modId xmlns:p14="http://schemas.microsoft.com/office/powerpoint/2010/main" val="756618506"/>
              </p:ext>
            </p:extLst>
          </p:nvPr>
        </p:nvGraphicFramePr>
        <p:xfrm>
          <a:off x="4988259" y="3912781"/>
          <a:ext cx="4093536" cy="624840"/>
        </p:xfrm>
        <a:graphic>
          <a:graphicData uri="http://schemas.openxmlformats.org/drawingml/2006/table">
            <a:tbl>
              <a:tblPr>
                <a:tableStyleId>{311E587A-1C9F-4258-8F0E-EE42BA562C41}</a:tableStyleId>
              </a:tblPr>
              <a:tblGrid>
                <a:gridCol w="1051034"/>
                <a:gridCol w="1307805"/>
                <a:gridCol w="1734697"/>
              </a:tblGrid>
              <a:tr h="589668">
                <a:tc>
                  <a:txBody>
                    <a:bodyPr/>
                    <a:lstStyle/>
                    <a:p>
                      <a:pPr>
                        <a:spcBef>
                          <a:spcPts val="0"/>
                        </a:spcBef>
                        <a:buClr>
                          <a:schemeClr val="dk1"/>
                        </a:buClr>
                        <a:buSzPct val="61111"/>
                        <a:buFont typeface="Arial"/>
                        <a:buNone/>
                      </a:pPr>
                      <a:r>
                        <a:rPr lang="en-US" sz="1300" b="1" dirty="0" err="1" smtClean="0">
                          <a:solidFill>
                            <a:schemeClr val="dk1"/>
                          </a:solidFill>
                        </a:rPr>
                        <a:t>Joerg</a:t>
                      </a:r>
                      <a:r>
                        <a:rPr lang="en-US" sz="1300" b="1" dirty="0" smtClean="0">
                          <a:solidFill>
                            <a:schemeClr val="dk1"/>
                          </a:solidFill>
                        </a:rPr>
                        <a:t> </a:t>
                      </a:r>
                      <a:r>
                        <a:rPr lang="en-US" sz="1300" b="1" dirty="0" err="1" smtClean="0">
                          <a:solidFill>
                            <a:schemeClr val="dk1"/>
                          </a:solidFill>
                        </a:rPr>
                        <a:t>Ott</a:t>
                      </a:r>
                      <a:endParaRPr lang="en-US" sz="1300" b="1" dirty="0" smtClean="0">
                        <a:solidFill>
                          <a:schemeClr val="dk1"/>
                        </a:solidFill>
                      </a:endParaRPr>
                    </a:p>
                    <a:p>
                      <a:pPr>
                        <a:spcBef>
                          <a:spcPts val="0"/>
                        </a:spcBef>
                        <a:buClr>
                          <a:schemeClr val="dk1"/>
                        </a:buClr>
                        <a:buSzPct val="61111"/>
                        <a:buFont typeface="Arial"/>
                        <a:buNone/>
                      </a:pPr>
                      <a:r>
                        <a:rPr lang="en-US" sz="900" b="1" i="1" dirty="0" smtClean="0">
                          <a:solidFill>
                            <a:schemeClr val="accent1"/>
                          </a:solidFill>
                        </a:rPr>
                        <a:t>TU Munich</a:t>
                      </a:r>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tc>
                  <a:txBody>
                    <a:bodyPr/>
                    <a:lstStyle/>
                    <a:p>
                      <a:pPr marR="0" algn="l" rtl="0">
                        <a:lnSpc>
                          <a:spcPct val="100000"/>
                        </a:lnSpc>
                        <a:spcBef>
                          <a:spcPts val="0"/>
                        </a:spcBef>
                        <a:spcAft>
                          <a:spcPts val="0"/>
                        </a:spcAft>
                        <a:buClr>
                          <a:schemeClr val="dk1"/>
                        </a:buClr>
                        <a:buSzPct val="61111"/>
                        <a:buFont typeface="Arial"/>
                        <a:buNone/>
                      </a:pPr>
                      <a:r>
                        <a:rPr lang="en-US" sz="1300" b="1" i="0" u="none" strike="noStrike" cap="none" dirty="0" smtClean="0">
                          <a:solidFill>
                            <a:schemeClr val="dk1"/>
                          </a:solidFill>
                          <a:latin typeface="+mn-lt"/>
                          <a:ea typeface="+mn-ea"/>
                          <a:cs typeface="+mn-cs"/>
                          <a:sym typeface="Arial"/>
                        </a:rPr>
                        <a:t>Colin Perkins</a:t>
                      </a:r>
                      <a:endParaRPr lang="en" sz="1300" b="1" i="0" u="none" strike="noStrike" cap="none" dirty="0" smtClean="0">
                        <a:solidFill>
                          <a:schemeClr val="dk1"/>
                        </a:solidFill>
                        <a:latin typeface="+mn-lt"/>
                        <a:ea typeface="+mn-ea"/>
                        <a:cs typeface="+mn-cs"/>
                        <a:sym typeface="Arial"/>
                      </a:endParaRPr>
                    </a:p>
                    <a:p>
                      <a:pPr marR="0" algn="l" rtl="0">
                        <a:lnSpc>
                          <a:spcPct val="100000"/>
                        </a:lnSpc>
                        <a:spcBef>
                          <a:spcPts val="0"/>
                        </a:spcBef>
                        <a:spcAft>
                          <a:spcPts val="0"/>
                        </a:spcAft>
                        <a:buClr>
                          <a:schemeClr val="dk1"/>
                        </a:buClr>
                        <a:buSzPct val="61111"/>
                        <a:buFont typeface="Arial"/>
                        <a:buNone/>
                      </a:pPr>
                      <a:r>
                        <a:rPr lang="en" sz="900" b="1" i="1" u="none" strike="noStrike" cap="none" dirty="0" err="1" smtClean="0">
                          <a:solidFill>
                            <a:schemeClr val="accent1"/>
                          </a:solidFill>
                          <a:latin typeface="+mn-lt"/>
                          <a:ea typeface="+mn-ea"/>
                          <a:cs typeface="+mn-cs"/>
                          <a:sym typeface="Arial"/>
                        </a:rPr>
                        <a:t>Univ</a:t>
                      </a:r>
                      <a:r>
                        <a:rPr lang="en" sz="1100" b="1" i="0" u="none" strike="noStrike" cap="none" dirty="0" smtClean="0">
                          <a:solidFill>
                            <a:schemeClr val="dk1"/>
                          </a:solidFill>
                          <a:latin typeface="+mn-lt"/>
                          <a:ea typeface="+mn-ea"/>
                          <a:cs typeface="+mn-cs"/>
                          <a:sym typeface="Arial"/>
                        </a:rPr>
                        <a:t> </a:t>
                      </a:r>
                      <a:r>
                        <a:rPr lang="en" sz="900" b="1" i="1" u="none" strike="noStrike" cap="none" dirty="0" smtClean="0">
                          <a:solidFill>
                            <a:schemeClr val="accent1"/>
                          </a:solidFill>
                          <a:latin typeface="+mn-lt"/>
                          <a:ea typeface="+mn-ea"/>
                          <a:cs typeface="+mn-cs"/>
                          <a:sym typeface="Arial"/>
                        </a:rPr>
                        <a:t>of </a:t>
                      </a:r>
                      <a:r>
                        <a:rPr lang="en-US" sz="900" b="1" i="1" u="none" strike="noStrike" cap="none" dirty="0" smtClean="0">
                          <a:solidFill>
                            <a:schemeClr val="accent1"/>
                          </a:solidFill>
                          <a:latin typeface="+mn-lt"/>
                          <a:ea typeface="+mn-ea"/>
                          <a:cs typeface="+mn-cs"/>
                          <a:sym typeface="Arial"/>
                        </a:rPr>
                        <a:t>Glasgow</a:t>
                      </a:r>
                    </a:p>
                    <a:p>
                      <a:pPr marR="0" algn="l" rtl="0">
                        <a:lnSpc>
                          <a:spcPct val="100000"/>
                        </a:lnSpc>
                        <a:spcBef>
                          <a:spcPts val="0"/>
                        </a:spcBef>
                        <a:spcAft>
                          <a:spcPts val="0"/>
                        </a:spcAft>
                        <a:buClr>
                          <a:schemeClr val="dk1"/>
                        </a:buClr>
                        <a:buSzPct val="61111"/>
                        <a:buFont typeface="Arial"/>
                        <a:buNone/>
                      </a:pPr>
                      <a:endParaRPr lang="en-US" sz="1100" b="1" i="0" u="none" strike="noStrike" cap="none" dirty="0">
                        <a:solidFill>
                          <a:schemeClr val="dk1"/>
                        </a:solidFill>
                        <a:latin typeface="+mn-lt"/>
                        <a:ea typeface="+mn-ea"/>
                        <a:cs typeface="+mn-cs"/>
                        <a:sym typeface="Arial"/>
                      </a:endParaRPr>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tc>
                  <a:txBody>
                    <a:bodyPr/>
                    <a:lstStyle/>
                    <a:p>
                      <a:pPr marR="0" algn="l" rtl="0">
                        <a:lnSpc>
                          <a:spcPct val="100000"/>
                        </a:lnSpc>
                        <a:spcBef>
                          <a:spcPts val="0"/>
                        </a:spcBef>
                        <a:spcAft>
                          <a:spcPts val="0"/>
                        </a:spcAft>
                        <a:buClr>
                          <a:schemeClr val="dk1"/>
                        </a:buClr>
                        <a:buSzPct val="61111"/>
                        <a:buFont typeface="Arial"/>
                        <a:buNone/>
                      </a:pPr>
                      <a:r>
                        <a:rPr lang="en-US" sz="1300" b="1" i="0" u="none" strike="noStrike" cap="none" dirty="0" smtClean="0">
                          <a:solidFill>
                            <a:schemeClr val="dk1"/>
                          </a:solidFill>
                          <a:latin typeface="+mn-lt"/>
                          <a:ea typeface="+mn-ea"/>
                          <a:cs typeface="+mn-cs"/>
                          <a:sym typeface="Arial"/>
                        </a:rPr>
                        <a:t>Tor </a:t>
                      </a:r>
                      <a:r>
                        <a:rPr lang="en-US" sz="1300" b="1" i="0" u="none" strike="noStrike" cap="none" dirty="0" err="1" smtClean="0">
                          <a:solidFill>
                            <a:schemeClr val="dk1"/>
                          </a:solidFill>
                          <a:latin typeface="+mn-lt"/>
                          <a:ea typeface="+mn-ea"/>
                          <a:cs typeface="+mn-cs"/>
                          <a:sym typeface="Arial"/>
                        </a:rPr>
                        <a:t>Skeie</a:t>
                      </a:r>
                      <a:endParaRPr lang="en-US" sz="1300" b="1" i="0" u="none" strike="noStrike" cap="none" dirty="0" smtClean="0">
                        <a:solidFill>
                          <a:schemeClr val="dk1"/>
                        </a:solidFill>
                        <a:latin typeface="+mn-lt"/>
                        <a:ea typeface="+mn-ea"/>
                        <a:cs typeface="+mn-cs"/>
                        <a:sym typeface="Arial"/>
                      </a:endParaRPr>
                    </a:p>
                    <a:p>
                      <a:pPr marR="0" algn="l" rtl="0">
                        <a:lnSpc>
                          <a:spcPct val="100000"/>
                        </a:lnSpc>
                        <a:spcBef>
                          <a:spcPts val="0"/>
                        </a:spcBef>
                        <a:spcAft>
                          <a:spcPts val="0"/>
                        </a:spcAft>
                        <a:buClr>
                          <a:schemeClr val="dk1"/>
                        </a:buClr>
                        <a:buSzPct val="61111"/>
                        <a:buFont typeface="Arial"/>
                        <a:buNone/>
                      </a:pPr>
                      <a:r>
                        <a:rPr lang="en-US" sz="900" b="1" i="1" u="none" strike="noStrike" cap="none" dirty="0" err="1" smtClean="0">
                          <a:solidFill>
                            <a:schemeClr val="accent1"/>
                          </a:solidFill>
                          <a:latin typeface="+mn-lt"/>
                          <a:ea typeface="+mn-ea"/>
                          <a:cs typeface="+mn-cs"/>
                          <a:sym typeface="Arial"/>
                        </a:rPr>
                        <a:t>Simula</a:t>
                      </a:r>
                      <a:r>
                        <a:rPr lang="en-US" sz="900" b="1" i="1" u="none" strike="noStrike" cap="none" dirty="0" smtClean="0">
                          <a:solidFill>
                            <a:schemeClr val="accent1"/>
                          </a:solidFill>
                          <a:latin typeface="+mn-lt"/>
                          <a:ea typeface="+mn-ea"/>
                          <a:cs typeface="+mn-cs"/>
                          <a:sym typeface="Arial"/>
                        </a:rPr>
                        <a:t> Research Laboratory</a:t>
                      </a:r>
                    </a:p>
                    <a:p>
                      <a:pPr marR="0" algn="l" rtl="0">
                        <a:lnSpc>
                          <a:spcPct val="100000"/>
                        </a:lnSpc>
                        <a:spcBef>
                          <a:spcPts val="0"/>
                        </a:spcBef>
                        <a:spcAft>
                          <a:spcPts val="0"/>
                        </a:spcAft>
                        <a:buClr>
                          <a:schemeClr val="dk1"/>
                        </a:buClr>
                        <a:buSzPct val="61111"/>
                        <a:buFont typeface="Arial"/>
                        <a:buNone/>
                      </a:pPr>
                      <a:endParaRPr lang="en-US" sz="1100" b="1" i="0" u="none" strike="noStrike" cap="none" dirty="0">
                        <a:solidFill>
                          <a:schemeClr val="dk1"/>
                        </a:solidFill>
                        <a:latin typeface="+mn-lt"/>
                        <a:ea typeface="+mn-ea"/>
                        <a:cs typeface="+mn-cs"/>
                        <a:sym typeface="Arial"/>
                      </a:endParaRPr>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60" y="47983"/>
            <a:ext cx="908304" cy="292608"/>
          </a:xfrm>
          <a:prstGeom prst="rect">
            <a:avLst/>
          </a:prstGeom>
        </p:spPr>
      </p:pic>
      <p:sp>
        <p:nvSpPr>
          <p:cNvPr id="18" name="Shape 89"/>
          <p:cNvSpPr txBox="1">
            <a:spLocks/>
          </p:cNvSpPr>
          <p:nvPr/>
        </p:nvSpPr>
        <p:spPr>
          <a:xfrm>
            <a:off x="4988259" y="2764733"/>
            <a:ext cx="1391630" cy="55289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61111"/>
              <a:buFont typeface="Arial"/>
              <a:buNone/>
            </a:pPr>
            <a:r>
              <a:rPr lang="en-US" sz="1600" b="1" u="sng" dirty="0" smtClean="0">
                <a:solidFill>
                  <a:schemeClr val="accent6"/>
                </a:solidFill>
              </a:rPr>
              <a:t>Supervisors</a:t>
            </a:r>
          </a:p>
          <a:p>
            <a:pPr>
              <a:spcBef>
                <a:spcPts val="0"/>
              </a:spcBef>
              <a:buClr>
                <a:schemeClr val="dk1"/>
              </a:buClr>
              <a:buSzPct val="61111"/>
              <a:buFont typeface="Arial"/>
              <a:buNone/>
            </a:pPr>
            <a:endParaRPr lang="en" b="1" u="sng" dirty="0" smtClean="0">
              <a:solidFill>
                <a:schemeClr val="dk1"/>
              </a:solidFill>
            </a:endParaRPr>
          </a:p>
          <a:p>
            <a:pPr>
              <a:spcBef>
                <a:spcPts val="0"/>
              </a:spcBef>
              <a:buClr>
                <a:schemeClr val="dk1"/>
              </a:buClr>
              <a:buSzPct val="61111"/>
              <a:buFont typeface="Arial"/>
              <a:buNone/>
            </a:pPr>
            <a:endParaRPr lang="en-US" sz="1200" dirty="0" smtClean="0">
              <a:solidFill>
                <a:schemeClr val="dk1"/>
              </a:solidFill>
            </a:endParaRPr>
          </a:p>
          <a:p>
            <a:pPr>
              <a:spcBef>
                <a:spcPts val="0"/>
              </a:spcBef>
              <a:buClr>
                <a:schemeClr val="dk1"/>
              </a:buClr>
              <a:buSzPct val="61111"/>
              <a:buFont typeface="Quattrocento Sans"/>
              <a:buNone/>
            </a:pPr>
            <a:endParaRPr lang="en-US" sz="1200" dirty="0">
              <a:solidFill>
                <a:schemeClr val="dk1"/>
              </a:solidFill>
            </a:endParaRPr>
          </a:p>
          <a:p>
            <a:pPr>
              <a:spcBef>
                <a:spcPts val="0"/>
              </a:spcBef>
              <a:buClr>
                <a:schemeClr val="dk1"/>
              </a:buClr>
              <a:buSzPct val="61111"/>
              <a:buFont typeface="Quattrocento Sans"/>
              <a:buNone/>
            </a:pPr>
            <a:endParaRPr lang="en-US" sz="1200" dirty="0" smtClean="0">
              <a:solidFill>
                <a:schemeClr val="dk1"/>
              </a:solidFill>
            </a:endParaRPr>
          </a:p>
          <a:p>
            <a:pPr>
              <a:spcBef>
                <a:spcPts val="0"/>
              </a:spcBef>
              <a:buClr>
                <a:schemeClr val="dk1"/>
              </a:buClr>
              <a:buSzPct val="61111"/>
              <a:buFont typeface="Quattrocento Sans"/>
              <a:buNone/>
            </a:pPr>
            <a:endParaRPr lang="en-US" sz="1200" dirty="0">
              <a:solidFill>
                <a:schemeClr val="dk1"/>
              </a:solidFill>
            </a:endParaRPr>
          </a:p>
          <a:p>
            <a:pPr>
              <a:spcBef>
                <a:spcPts val="0"/>
              </a:spcBef>
              <a:buClr>
                <a:schemeClr val="dk1"/>
              </a:buClr>
              <a:buSzPct val="61111"/>
              <a:buFont typeface="Quattrocento Sans"/>
              <a:buNone/>
            </a:pPr>
            <a:endParaRPr lang="en" sz="1200" dirty="0" smtClean="0">
              <a:solidFill>
                <a:schemeClr val="dk1"/>
              </a:solidFill>
            </a:endParaRPr>
          </a:p>
          <a:p>
            <a:pPr>
              <a:spcBef>
                <a:spcPts val="0"/>
              </a:spcBef>
              <a:buFont typeface="Quattrocento Sans"/>
              <a:buNone/>
            </a:pPr>
            <a:endParaRPr lang="en" b="1" dirty="0" smtClean="0"/>
          </a:p>
          <a:p>
            <a:pPr>
              <a:spcBef>
                <a:spcPts val="0"/>
              </a:spcBef>
              <a:buFont typeface="Quattrocento Sans"/>
              <a:buNone/>
            </a:pPr>
            <a:endParaRPr lang="en" b="1" dirty="0" smtClean="0"/>
          </a:p>
          <a:p>
            <a:pPr>
              <a:spcBef>
                <a:spcPts val="0"/>
              </a:spcBef>
              <a:buFont typeface="Quattrocento Sans"/>
              <a:buNone/>
            </a:pPr>
            <a:endParaRPr lang="en" b="1" dirty="0" smtClean="0"/>
          </a:p>
          <a:p>
            <a:pPr>
              <a:spcBef>
                <a:spcPts val="0"/>
              </a:spcBef>
              <a:buFont typeface="Quattrocento Sans"/>
              <a:buNone/>
            </a:pPr>
            <a:endParaRPr lang="en" b="1" dirty="0"/>
          </a:p>
        </p:txBody>
      </p:sp>
      <p:graphicFrame>
        <p:nvGraphicFramePr>
          <p:cNvPr id="19" name="Table 18"/>
          <p:cNvGraphicFramePr>
            <a:graphicFrameLocks noGrp="1"/>
          </p:cNvGraphicFramePr>
          <p:nvPr>
            <p:extLst>
              <p:ext uri="{D42A27DB-BD31-4B8C-83A1-F6EECF244321}">
                <p14:modId xmlns:p14="http://schemas.microsoft.com/office/powerpoint/2010/main" val="1324041246"/>
              </p:ext>
            </p:extLst>
          </p:nvPr>
        </p:nvGraphicFramePr>
        <p:xfrm>
          <a:off x="4988259" y="3149420"/>
          <a:ext cx="3004477" cy="624840"/>
        </p:xfrm>
        <a:graphic>
          <a:graphicData uri="http://schemas.openxmlformats.org/drawingml/2006/table">
            <a:tbl>
              <a:tblPr>
                <a:tableStyleId>{311E587A-1C9F-4258-8F0E-EE42BA562C41}</a:tableStyleId>
              </a:tblPr>
              <a:tblGrid>
                <a:gridCol w="1346405"/>
                <a:gridCol w="1658072"/>
              </a:tblGrid>
              <a:tr h="589668">
                <a:tc>
                  <a:txBody>
                    <a:bodyPr/>
                    <a:lstStyle/>
                    <a:p>
                      <a:pPr>
                        <a:spcBef>
                          <a:spcPts val="0"/>
                        </a:spcBef>
                        <a:buClr>
                          <a:schemeClr val="dk1"/>
                        </a:buClr>
                        <a:buSzPct val="61111"/>
                        <a:buFont typeface="Arial"/>
                        <a:buNone/>
                      </a:pPr>
                      <a:r>
                        <a:rPr lang="en-US" sz="1300" b="1" dirty="0" smtClean="0">
                          <a:solidFill>
                            <a:schemeClr val="dk1"/>
                          </a:solidFill>
                        </a:rPr>
                        <a:t>Michael</a:t>
                      </a:r>
                      <a:r>
                        <a:rPr lang="en-US" sz="1300" b="1" baseline="0" dirty="0" smtClean="0">
                          <a:solidFill>
                            <a:schemeClr val="dk1"/>
                          </a:solidFill>
                        </a:rPr>
                        <a:t> </a:t>
                      </a:r>
                      <a:r>
                        <a:rPr lang="en-US" sz="1300" b="1" baseline="0" dirty="0" err="1" smtClean="0">
                          <a:solidFill>
                            <a:schemeClr val="dk1"/>
                          </a:solidFill>
                        </a:rPr>
                        <a:t>Welzl</a:t>
                      </a:r>
                      <a:endParaRPr lang="en-US" sz="1300" b="1" dirty="0" smtClean="0">
                        <a:solidFill>
                          <a:schemeClr val="dk1"/>
                        </a:solidFill>
                      </a:endParaRPr>
                    </a:p>
                    <a:p>
                      <a:pPr>
                        <a:spcBef>
                          <a:spcPts val="0"/>
                        </a:spcBef>
                        <a:buClr>
                          <a:schemeClr val="dk1"/>
                        </a:buClr>
                        <a:buSzPct val="61111"/>
                        <a:buFont typeface="Arial"/>
                        <a:buNone/>
                      </a:pPr>
                      <a:r>
                        <a:rPr lang="en-US" sz="1000" b="1" i="1" dirty="0" err="1" smtClean="0">
                          <a:solidFill>
                            <a:schemeClr val="accent1"/>
                          </a:solidFill>
                        </a:rPr>
                        <a:t>Univ</a:t>
                      </a:r>
                      <a:r>
                        <a:rPr lang="en-US" sz="1000" b="1" i="1" dirty="0" smtClean="0">
                          <a:solidFill>
                            <a:schemeClr val="accent1"/>
                          </a:solidFill>
                        </a:rPr>
                        <a:t> of Oslo</a:t>
                      </a:r>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tc>
                  <a:txBody>
                    <a:bodyPr/>
                    <a:lstStyle/>
                    <a:p>
                      <a:pPr marR="0" algn="l" rtl="0">
                        <a:lnSpc>
                          <a:spcPct val="100000"/>
                        </a:lnSpc>
                        <a:spcBef>
                          <a:spcPts val="0"/>
                        </a:spcBef>
                        <a:spcAft>
                          <a:spcPts val="0"/>
                        </a:spcAft>
                        <a:buClr>
                          <a:schemeClr val="dk1"/>
                        </a:buClr>
                        <a:buSzPct val="61111"/>
                        <a:buFont typeface="Arial"/>
                        <a:buNone/>
                      </a:pPr>
                      <a:r>
                        <a:rPr lang="en-US" sz="1300" b="1" i="0" u="none" strike="noStrike" cap="none" dirty="0" smtClean="0">
                          <a:solidFill>
                            <a:schemeClr val="dk1"/>
                          </a:solidFill>
                          <a:latin typeface="+mn-lt"/>
                          <a:ea typeface="+mn-ea"/>
                          <a:cs typeface="+mn-cs"/>
                          <a:sym typeface="Arial"/>
                        </a:rPr>
                        <a:t>Stein </a:t>
                      </a:r>
                      <a:r>
                        <a:rPr lang="en-US" sz="1300" b="1" i="0" u="none" strike="noStrike" cap="none" dirty="0" err="1" smtClean="0">
                          <a:solidFill>
                            <a:schemeClr val="dk1"/>
                          </a:solidFill>
                          <a:latin typeface="+mn-lt"/>
                          <a:ea typeface="+mn-ea"/>
                          <a:cs typeface="+mn-cs"/>
                          <a:sym typeface="Arial"/>
                        </a:rPr>
                        <a:t>Gjessing</a:t>
                      </a:r>
                      <a:endParaRPr lang="en" sz="1300" b="1" i="0" u="none" strike="noStrike" cap="none" dirty="0" smtClean="0">
                        <a:solidFill>
                          <a:schemeClr val="dk1"/>
                        </a:solidFill>
                        <a:latin typeface="+mn-lt"/>
                        <a:ea typeface="+mn-ea"/>
                        <a:cs typeface="+mn-cs"/>
                        <a:sym typeface="Arial"/>
                      </a:endParaRPr>
                    </a:p>
                    <a:p>
                      <a:pPr marR="0" algn="l" rtl="0">
                        <a:lnSpc>
                          <a:spcPct val="100000"/>
                        </a:lnSpc>
                        <a:spcBef>
                          <a:spcPts val="0"/>
                        </a:spcBef>
                        <a:spcAft>
                          <a:spcPts val="0"/>
                        </a:spcAft>
                        <a:buClr>
                          <a:schemeClr val="dk1"/>
                        </a:buClr>
                        <a:buSzPct val="61111"/>
                        <a:buFont typeface="Arial"/>
                        <a:buNone/>
                      </a:pPr>
                      <a:r>
                        <a:rPr lang="en-US" sz="1000" b="1" i="1" u="none" strike="noStrike" cap="none" dirty="0" err="1" smtClean="0">
                          <a:solidFill>
                            <a:schemeClr val="accent1"/>
                          </a:solidFill>
                          <a:latin typeface="+mn-lt"/>
                          <a:ea typeface="+mn-ea"/>
                          <a:cs typeface="+mn-cs"/>
                          <a:sym typeface="Arial"/>
                        </a:rPr>
                        <a:t>Univ</a:t>
                      </a:r>
                      <a:r>
                        <a:rPr lang="en-US" sz="1000" b="1" i="1" u="none" strike="noStrike" cap="none" dirty="0" smtClean="0">
                          <a:solidFill>
                            <a:schemeClr val="accent1"/>
                          </a:solidFill>
                          <a:latin typeface="+mn-lt"/>
                          <a:ea typeface="+mn-ea"/>
                          <a:cs typeface="+mn-cs"/>
                          <a:sym typeface="Arial"/>
                        </a:rPr>
                        <a:t> of Oslo</a:t>
                      </a:r>
                    </a:p>
                    <a:p>
                      <a:pPr marR="0" algn="l" rtl="0">
                        <a:lnSpc>
                          <a:spcPct val="100000"/>
                        </a:lnSpc>
                        <a:spcBef>
                          <a:spcPts val="0"/>
                        </a:spcBef>
                        <a:spcAft>
                          <a:spcPts val="0"/>
                        </a:spcAft>
                        <a:buClr>
                          <a:schemeClr val="dk1"/>
                        </a:buClr>
                        <a:buSzPct val="61111"/>
                        <a:buFont typeface="Arial"/>
                        <a:buNone/>
                      </a:pPr>
                      <a:endParaRPr lang="en-US" sz="1200" b="1" i="0" u="none" strike="noStrike" cap="none" dirty="0">
                        <a:solidFill>
                          <a:schemeClr val="dk1"/>
                        </a:solidFill>
                        <a:latin typeface="+mn-lt"/>
                        <a:ea typeface="+mn-ea"/>
                        <a:cs typeface="+mn-cs"/>
                        <a:sym typeface="Arial"/>
                      </a:endParaRPr>
                    </a:p>
                  </a:txBody>
                  <a:tcPr>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7682"/>
    </mc:Choice>
    <mc:Fallback xmlns="">
      <p:transition spd="slow" advTm="1768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6032D5-7EBC-CD42-BAE6-08692C5D956C}" type="datetime1">
              <a:rPr lang="nb-NO" smtClean="0"/>
              <a:t>25.04.2018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A96359-3FF0-DC44-97DD-52D0BB2C83F0}" type="slidenum">
              <a:rPr lang="en-US" smtClean="0"/>
              <a:t>10</a:t>
            </a:fld>
            <a:endParaRPr lang="en-US"/>
          </a:p>
        </p:txBody>
      </p:sp>
      <p:sp>
        <p:nvSpPr>
          <p:cNvPr id="70" name="TextBox 69"/>
          <p:cNvSpPr txBox="1"/>
          <p:nvPr/>
        </p:nvSpPr>
        <p:spPr>
          <a:xfrm>
            <a:off x="1" y="0"/>
            <a:ext cx="2202868" cy="5143500"/>
          </a:xfrm>
          <a:prstGeom prst="rect">
            <a:avLst/>
          </a:prstGeom>
          <a:solidFill>
            <a:schemeClr val="tx1">
              <a:lumMod val="85000"/>
              <a:lumOff val="15000"/>
            </a:schemeClr>
          </a:solidFill>
          <a:ln>
            <a:noFill/>
          </a:ln>
        </p:spPr>
        <p:txBody>
          <a:bodyPr wrap="square" rtlCol="0" anchor="ctr">
            <a:noAutofit/>
          </a:bodyPr>
          <a:lstStyle/>
          <a:p>
            <a:pPr marL="407988" algn="ctr"/>
            <a:r>
              <a:rPr lang="en-US" sz="2400" b="1" i="1" dirty="0" smtClean="0">
                <a:solidFill>
                  <a:srgbClr val="FF9F13"/>
                </a:solidFill>
                <a:latin typeface="Gill Sans Light" charset="0"/>
                <a:ea typeface="Gill Sans Light" charset="0"/>
                <a:cs typeface="Gill Sans Light" charset="0"/>
              </a:rPr>
              <a:t>Simple and Flexible</a:t>
            </a:r>
          </a:p>
        </p:txBody>
      </p:sp>
      <p:sp>
        <p:nvSpPr>
          <p:cNvPr id="73" name="TextBox 72"/>
          <p:cNvSpPr txBox="1"/>
          <p:nvPr/>
        </p:nvSpPr>
        <p:spPr>
          <a:xfrm>
            <a:off x="2244435" y="0"/>
            <a:ext cx="2140521" cy="5143500"/>
          </a:xfrm>
          <a:prstGeom prst="rect">
            <a:avLst/>
          </a:prstGeom>
          <a:solidFill>
            <a:schemeClr val="tx1">
              <a:lumMod val="85000"/>
              <a:lumOff val="15000"/>
            </a:schemeClr>
          </a:solidFill>
          <a:ln>
            <a:noFill/>
          </a:ln>
        </p:spPr>
        <p:txBody>
          <a:bodyPr wrap="square" rtlCol="0" anchor="ctr">
            <a:noAutofit/>
          </a:bodyPr>
          <a:lstStyle/>
          <a:p>
            <a:pPr marL="407988"/>
            <a:endParaRPr lang="en-US" sz="3600" i="1" dirty="0" smtClean="0">
              <a:solidFill>
                <a:srgbClr val="FF9F13"/>
              </a:solidFill>
              <a:latin typeface="Gill Sans Light" charset="0"/>
              <a:ea typeface="Gill Sans Light" charset="0"/>
              <a:cs typeface="Gill Sans Light" charset="0"/>
            </a:endParaRPr>
          </a:p>
          <a:p>
            <a:pPr marL="407988"/>
            <a:endParaRPr lang="en-US" sz="3600" i="1" dirty="0">
              <a:solidFill>
                <a:srgbClr val="FF9F13"/>
              </a:solidFill>
              <a:latin typeface="Gill Sans Light" charset="0"/>
              <a:ea typeface="Gill Sans Light" charset="0"/>
              <a:cs typeface="Gill Sans Light" charset="0"/>
            </a:endParaRPr>
          </a:p>
          <a:p>
            <a:pPr marL="407988"/>
            <a:endParaRPr lang="en-US" sz="3600" i="1" dirty="0" smtClean="0">
              <a:solidFill>
                <a:srgbClr val="FF9F13"/>
              </a:solidFill>
              <a:latin typeface="Gill Sans Light" charset="0"/>
              <a:ea typeface="Gill Sans Light" charset="0"/>
              <a:cs typeface="Gill Sans Light" charset="0"/>
            </a:endParaRPr>
          </a:p>
          <a:p>
            <a:pPr marL="407988" lvl="0"/>
            <a:r>
              <a:rPr lang="en-US" sz="2400" b="1" dirty="0">
                <a:solidFill>
                  <a:srgbClr val="FF9F13"/>
                </a:solidFill>
                <a:latin typeface="Gill Sans MT" charset="0"/>
                <a:ea typeface="Gill Sans MT" charset="0"/>
                <a:cs typeface="Gill Sans MT" charset="0"/>
                <a:sym typeface="Lora"/>
              </a:rPr>
              <a:t>Ensure a common bottleneck</a:t>
            </a:r>
            <a:endParaRPr lang="en" sz="2400" b="1" dirty="0">
              <a:solidFill>
                <a:srgbClr val="FF9F13"/>
              </a:solidFill>
              <a:latin typeface="Gill Sans MT" charset="0"/>
              <a:ea typeface="Gill Sans MT" charset="0"/>
              <a:cs typeface="Gill Sans MT" charset="0"/>
              <a:sym typeface="Lora"/>
            </a:endParaRPr>
          </a:p>
          <a:p>
            <a:pPr marL="407988"/>
            <a:endParaRPr lang="en-US" sz="3600" i="1" dirty="0">
              <a:solidFill>
                <a:srgbClr val="FF9F13"/>
              </a:solidFill>
              <a:latin typeface="Gill Sans Light" charset="0"/>
              <a:ea typeface="Gill Sans Light" charset="0"/>
              <a:cs typeface="Gill Sans Light" charset="0"/>
            </a:endParaRPr>
          </a:p>
          <a:p>
            <a:pPr marL="407988"/>
            <a:endParaRPr lang="en-US" sz="3600" dirty="0">
              <a:solidFill>
                <a:srgbClr val="FF9F13"/>
              </a:solidFill>
              <a:latin typeface="Gill Sans Light" charset="0"/>
              <a:ea typeface="Gill Sans Light" charset="0"/>
              <a:cs typeface="Gill Sans Light" charset="0"/>
            </a:endParaRPr>
          </a:p>
        </p:txBody>
      </p:sp>
      <p:sp>
        <p:nvSpPr>
          <p:cNvPr id="74" name="TextBox 73"/>
          <p:cNvSpPr txBox="1"/>
          <p:nvPr/>
        </p:nvSpPr>
        <p:spPr>
          <a:xfrm>
            <a:off x="4426522" y="0"/>
            <a:ext cx="2348351" cy="5143500"/>
          </a:xfrm>
          <a:prstGeom prst="rect">
            <a:avLst/>
          </a:prstGeom>
          <a:solidFill>
            <a:schemeClr val="tx1">
              <a:lumMod val="85000"/>
              <a:lumOff val="15000"/>
            </a:schemeClr>
          </a:solidFill>
          <a:ln>
            <a:noFill/>
          </a:ln>
        </p:spPr>
        <p:txBody>
          <a:bodyPr wrap="square" rtlCol="0" anchor="ctr">
            <a:noAutofit/>
          </a:bodyPr>
          <a:lstStyle/>
          <a:p>
            <a:pPr marL="407988"/>
            <a:endParaRPr lang="en-US" sz="3600" i="1" dirty="0" smtClean="0">
              <a:solidFill>
                <a:srgbClr val="FF9F13"/>
              </a:solidFill>
              <a:latin typeface="Gill Sans Light" charset="0"/>
              <a:ea typeface="Gill Sans Light" charset="0"/>
              <a:cs typeface="Gill Sans Light" charset="0"/>
            </a:endParaRPr>
          </a:p>
          <a:p>
            <a:pPr marL="407988"/>
            <a:endParaRPr lang="en-US" sz="3600" i="1" dirty="0">
              <a:solidFill>
                <a:srgbClr val="FF9F13"/>
              </a:solidFill>
              <a:latin typeface="Gill Sans Light" charset="0"/>
              <a:ea typeface="Gill Sans Light" charset="0"/>
              <a:cs typeface="Gill Sans Light" charset="0"/>
            </a:endParaRPr>
          </a:p>
          <a:p>
            <a:pPr marL="407988"/>
            <a:endParaRPr lang="en-US" sz="3600" i="1" dirty="0" smtClean="0">
              <a:solidFill>
                <a:srgbClr val="FF9F13"/>
              </a:solidFill>
              <a:latin typeface="Gill Sans Light" charset="0"/>
              <a:ea typeface="Gill Sans Light" charset="0"/>
              <a:cs typeface="Gill Sans Light" charset="0"/>
            </a:endParaRPr>
          </a:p>
          <a:p>
            <a:pPr marL="407988"/>
            <a:endParaRPr lang="en-US" sz="3600" i="1" dirty="0">
              <a:solidFill>
                <a:srgbClr val="FF9F13"/>
              </a:solidFill>
              <a:latin typeface="Gill Sans Light" charset="0"/>
              <a:ea typeface="Gill Sans Light" charset="0"/>
              <a:cs typeface="Gill Sans Light" charset="0"/>
            </a:endParaRPr>
          </a:p>
          <a:p>
            <a:pPr marL="407988"/>
            <a:endParaRPr lang="en-US" sz="3600" i="1" dirty="0" smtClean="0">
              <a:solidFill>
                <a:srgbClr val="FF9F13"/>
              </a:solidFill>
              <a:latin typeface="Gill Sans Light" charset="0"/>
              <a:ea typeface="Gill Sans Light" charset="0"/>
              <a:cs typeface="Gill Sans Light" charset="0"/>
            </a:endParaRPr>
          </a:p>
          <a:p>
            <a:pPr marL="407988"/>
            <a:endParaRPr lang="en-US" sz="3600" i="1" dirty="0">
              <a:solidFill>
                <a:srgbClr val="FF9F13"/>
              </a:solidFill>
              <a:latin typeface="Gill Sans Light" charset="0"/>
              <a:ea typeface="Gill Sans Light" charset="0"/>
              <a:cs typeface="Gill Sans Light" charset="0"/>
            </a:endParaRPr>
          </a:p>
          <a:p>
            <a:pPr marL="407988"/>
            <a:endParaRPr lang="en-US" sz="3600" i="1" dirty="0">
              <a:solidFill>
                <a:srgbClr val="FF9F13"/>
              </a:solidFill>
              <a:latin typeface="Gill Sans Light" charset="0"/>
              <a:ea typeface="Gill Sans Light" charset="0"/>
              <a:cs typeface="Gill Sans Light" charset="0"/>
            </a:endParaRPr>
          </a:p>
          <a:p>
            <a:pPr marL="407988" lvl="0"/>
            <a:r>
              <a:rPr lang="en-US" sz="2400" b="1" dirty="0">
                <a:solidFill>
                  <a:srgbClr val="FF9F13"/>
                </a:solidFill>
                <a:latin typeface="Gill Sans MT" charset="0"/>
                <a:ea typeface="Gill Sans MT" charset="0"/>
                <a:cs typeface="Gill Sans MT" charset="0"/>
                <a:sym typeface="Lora"/>
              </a:rPr>
              <a:t>Make it Generic --- Apply to different CCs</a:t>
            </a:r>
            <a:endParaRPr lang="en" sz="2400" b="1" dirty="0">
              <a:solidFill>
                <a:srgbClr val="FF9F13"/>
              </a:solidFill>
              <a:latin typeface="Gill Sans MT" charset="0"/>
              <a:ea typeface="Gill Sans MT" charset="0"/>
              <a:cs typeface="Gill Sans MT" charset="0"/>
              <a:sym typeface="Lora"/>
            </a:endParaRPr>
          </a:p>
          <a:p>
            <a:pPr marL="407988"/>
            <a:endParaRPr lang="en-US" sz="3600" i="1" dirty="0" smtClean="0">
              <a:solidFill>
                <a:srgbClr val="FF9F13"/>
              </a:solidFill>
              <a:latin typeface="Gill Sans Light" charset="0"/>
              <a:ea typeface="Gill Sans Light" charset="0"/>
              <a:cs typeface="Gill Sans Light" charset="0"/>
            </a:endParaRPr>
          </a:p>
          <a:p>
            <a:pPr marL="407988"/>
            <a:endParaRPr lang="en-US" sz="3600" i="1" dirty="0">
              <a:solidFill>
                <a:srgbClr val="FF9F13"/>
              </a:solidFill>
              <a:latin typeface="Gill Sans Light" charset="0"/>
              <a:ea typeface="Gill Sans Light" charset="0"/>
              <a:cs typeface="Gill Sans Light" charset="0"/>
            </a:endParaRPr>
          </a:p>
          <a:p>
            <a:pPr marL="407988"/>
            <a:endParaRPr lang="en-US" sz="3600" i="1" dirty="0" smtClean="0">
              <a:solidFill>
                <a:srgbClr val="FF9F13"/>
              </a:solidFill>
              <a:latin typeface="Gill Sans Light" charset="0"/>
              <a:ea typeface="Gill Sans Light" charset="0"/>
              <a:cs typeface="Gill Sans Light" charset="0"/>
            </a:endParaRPr>
          </a:p>
          <a:p>
            <a:pPr marL="407988"/>
            <a:endParaRPr lang="en-US" sz="3600" i="1" dirty="0">
              <a:solidFill>
                <a:srgbClr val="FF9F13"/>
              </a:solidFill>
              <a:latin typeface="Gill Sans Light" charset="0"/>
              <a:ea typeface="Gill Sans Light" charset="0"/>
              <a:cs typeface="Gill Sans Light" charset="0"/>
            </a:endParaRPr>
          </a:p>
          <a:p>
            <a:pPr marL="407988"/>
            <a:endParaRPr lang="en-US" sz="3600" i="1" dirty="0" smtClean="0">
              <a:solidFill>
                <a:srgbClr val="FF9F13"/>
              </a:solidFill>
              <a:latin typeface="Gill Sans Light" charset="0"/>
              <a:ea typeface="Gill Sans Light" charset="0"/>
              <a:cs typeface="Gill Sans Light" charset="0"/>
            </a:endParaRPr>
          </a:p>
        </p:txBody>
      </p:sp>
      <p:sp>
        <p:nvSpPr>
          <p:cNvPr id="75" name="TextBox 74"/>
          <p:cNvSpPr txBox="1"/>
          <p:nvPr/>
        </p:nvSpPr>
        <p:spPr>
          <a:xfrm>
            <a:off x="6816439" y="0"/>
            <a:ext cx="2327561" cy="5143500"/>
          </a:xfrm>
          <a:prstGeom prst="rect">
            <a:avLst/>
          </a:prstGeom>
          <a:solidFill>
            <a:schemeClr val="tx1">
              <a:lumMod val="85000"/>
              <a:lumOff val="15000"/>
            </a:schemeClr>
          </a:solidFill>
          <a:ln>
            <a:noFill/>
          </a:ln>
        </p:spPr>
        <p:txBody>
          <a:bodyPr wrap="square" rtlCol="0" anchor="ctr">
            <a:noAutofit/>
          </a:bodyPr>
          <a:lstStyle/>
          <a:p>
            <a:pPr marL="407988"/>
            <a:endParaRPr lang="en-US" sz="3600" i="1" dirty="0" smtClean="0">
              <a:solidFill>
                <a:srgbClr val="FF9F13"/>
              </a:solidFill>
              <a:latin typeface="Gill Sans Light" charset="0"/>
              <a:ea typeface="Gill Sans Light" charset="0"/>
              <a:cs typeface="Gill Sans Light" charset="0"/>
            </a:endParaRPr>
          </a:p>
          <a:p>
            <a:pPr marL="407988"/>
            <a:endParaRPr lang="en-US" sz="3600" i="1" dirty="0">
              <a:solidFill>
                <a:srgbClr val="FF9F13"/>
              </a:solidFill>
              <a:latin typeface="Gill Sans Light" charset="0"/>
              <a:ea typeface="Gill Sans Light" charset="0"/>
              <a:cs typeface="Gill Sans Light" charset="0"/>
            </a:endParaRPr>
          </a:p>
          <a:p>
            <a:pPr marL="407988" lvl="0"/>
            <a:r>
              <a:rPr lang="en-US" sz="2400" b="1" dirty="0">
                <a:solidFill>
                  <a:srgbClr val="FF9F13"/>
                </a:solidFill>
                <a:latin typeface="Gill Sans MT" charset="0"/>
                <a:ea typeface="Gill Sans MT" charset="0"/>
                <a:cs typeface="Gill Sans MT" charset="0"/>
                <a:sym typeface="Lora"/>
              </a:rPr>
              <a:t>Reduce overall delay and losses</a:t>
            </a:r>
            <a:endParaRPr lang="en" sz="2400" b="1" dirty="0">
              <a:solidFill>
                <a:srgbClr val="FF9F13"/>
              </a:solidFill>
              <a:latin typeface="Gill Sans MT" charset="0"/>
              <a:ea typeface="Gill Sans MT" charset="0"/>
              <a:cs typeface="Gill Sans MT" charset="0"/>
              <a:sym typeface="Lora"/>
            </a:endParaRPr>
          </a:p>
          <a:p>
            <a:pPr marL="407988"/>
            <a:endParaRPr lang="en-US" sz="3600" dirty="0">
              <a:solidFill>
                <a:srgbClr val="FF9F13"/>
              </a:solidFill>
              <a:latin typeface="Gill Sans Light" charset="0"/>
              <a:ea typeface="Gill Sans Light" charset="0"/>
              <a:cs typeface="Gill Sans Light" charset="0"/>
            </a:endParaRPr>
          </a:p>
        </p:txBody>
      </p:sp>
      <p:sp>
        <p:nvSpPr>
          <p:cNvPr id="76" name="TextBox 75"/>
          <p:cNvSpPr txBox="1"/>
          <p:nvPr/>
        </p:nvSpPr>
        <p:spPr>
          <a:xfrm>
            <a:off x="800100" y="1278082"/>
            <a:ext cx="924791"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#1</a:t>
            </a:r>
            <a:endParaRPr lang="en-US" sz="3600" b="1" i="1" dirty="0">
              <a:solidFill>
                <a:srgbClr val="FF9F13"/>
              </a:solidFill>
              <a:latin typeface="Gill Sans Light" charset="0"/>
              <a:ea typeface="Gill Sans Light" charset="0"/>
              <a:cs typeface="Gill Sans Light" charset="0"/>
            </a:endParaRPr>
          </a:p>
        </p:txBody>
      </p:sp>
      <p:sp>
        <p:nvSpPr>
          <p:cNvPr id="77" name="TextBox 76"/>
          <p:cNvSpPr txBox="1"/>
          <p:nvPr/>
        </p:nvSpPr>
        <p:spPr>
          <a:xfrm>
            <a:off x="3023752" y="1278081"/>
            <a:ext cx="914403"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#2</a:t>
            </a:r>
            <a:endParaRPr lang="en-US" sz="3600" b="1" i="1" dirty="0">
              <a:solidFill>
                <a:srgbClr val="FF9F13"/>
              </a:solidFill>
              <a:latin typeface="Gill Sans Light" charset="0"/>
              <a:ea typeface="Gill Sans Light" charset="0"/>
              <a:cs typeface="Gill Sans Light" charset="0"/>
            </a:endParaRPr>
          </a:p>
        </p:txBody>
      </p:sp>
      <p:sp>
        <p:nvSpPr>
          <p:cNvPr id="78" name="TextBox 77"/>
          <p:cNvSpPr txBox="1"/>
          <p:nvPr/>
        </p:nvSpPr>
        <p:spPr>
          <a:xfrm>
            <a:off x="5283774" y="1278080"/>
            <a:ext cx="971553"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#3</a:t>
            </a:r>
            <a:endParaRPr lang="en-US" sz="3600" b="1" i="1" dirty="0">
              <a:solidFill>
                <a:srgbClr val="FF9F13"/>
              </a:solidFill>
              <a:latin typeface="Gill Sans Light" charset="0"/>
              <a:ea typeface="Gill Sans Light" charset="0"/>
              <a:cs typeface="Gill Sans Light" charset="0"/>
            </a:endParaRPr>
          </a:p>
        </p:txBody>
      </p:sp>
      <p:sp>
        <p:nvSpPr>
          <p:cNvPr id="79" name="TextBox 78"/>
          <p:cNvSpPr txBox="1"/>
          <p:nvPr/>
        </p:nvSpPr>
        <p:spPr>
          <a:xfrm>
            <a:off x="7663296" y="1278080"/>
            <a:ext cx="1252104" cy="707886"/>
          </a:xfrm>
          <a:prstGeom prst="rect">
            <a:avLst/>
          </a:prstGeom>
          <a:noFill/>
        </p:spPr>
        <p:txBody>
          <a:bodyPr wrap="square" rtlCol="0">
            <a:spAutoFit/>
          </a:bodyPr>
          <a:lstStyle/>
          <a:p>
            <a:r>
              <a:rPr lang="en-US" sz="4000" b="1" i="1" dirty="0" smtClean="0">
                <a:solidFill>
                  <a:srgbClr val="FF9F13"/>
                </a:solidFill>
                <a:latin typeface="Gill Sans Light" charset="0"/>
                <a:ea typeface="Gill Sans Light" charset="0"/>
                <a:cs typeface="Gill Sans Light" charset="0"/>
              </a:rPr>
              <a:t>#4</a:t>
            </a:r>
            <a:endParaRPr lang="en-US" sz="4000" b="1" i="1" dirty="0">
              <a:solidFill>
                <a:srgbClr val="FF9F13"/>
              </a:solidFill>
              <a:latin typeface="Gill Sans Light" charset="0"/>
              <a:ea typeface="Gill Sans Light" charset="0"/>
              <a:cs typeface="Gill Sans Light" charset="0"/>
            </a:endParaRPr>
          </a:p>
        </p:txBody>
      </p:sp>
    </p:spTree>
    <p:custDataLst>
      <p:tags r:id="rId1"/>
    </p:custDataLst>
    <p:extLst>
      <p:ext uri="{BB962C8B-B14F-4D97-AF65-F5344CB8AC3E}">
        <p14:creationId xmlns:p14="http://schemas.microsoft.com/office/powerpoint/2010/main" val="724004385"/>
      </p:ext>
    </p:extLst>
  </p:cSld>
  <p:clrMapOvr>
    <a:masterClrMapping/>
  </p:clrMapOvr>
  <mc:AlternateContent xmlns:mc="http://schemas.openxmlformats.org/markup-compatibility/2006" xmlns:p14="http://schemas.microsoft.com/office/powerpoint/2010/main">
    <mc:Choice Requires="p14">
      <p:transition spd="slow" p14:dur="2000" advTm="17234"/>
    </mc:Choice>
    <mc:Fallback xmlns="">
      <p:transition spd="slow" advTm="172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2" presetClass="entr" presetSubtype="8"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anim calcmode="lin" valueType="num">
                                      <p:cBhvr additive="base">
                                        <p:cTn id="9" dur="500" fill="hold"/>
                                        <p:tgtEl>
                                          <p:spTgt spid="70"/>
                                        </p:tgtEl>
                                        <p:attrNameLst>
                                          <p:attrName>ppt_x</p:attrName>
                                        </p:attrNameLst>
                                      </p:cBhvr>
                                      <p:tavLst>
                                        <p:tav tm="0">
                                          <p:val>
                                            <p:strVal val="0-#ppt_w/2"/>
                                          </p:val>
                                        </p:tav>
                                        <p:tav tm="100000">
                                          <p:val>
                                            <p:strVal val="#ppt_x"/>
                                          </p:val>
                                        </p:tav>
                                      </p:tavLst>
                                    </p:anim>
                                    <p:anim calcmode="lin" valueType="num">
                                      <p:cBhvr additive="base">
                                        <p:cTn id="10"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2" presetClass="entr" presetSubtype="8"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0-#ppt_w/2"/>
                                          </p:val>
                                        </p:tav>
                                        <p:tav tm="100000">
                                          <p:val>
                                            <p:strVal val="#ppt_x"/>
                                          </p:val>
                                        </p:tav>
                                      </p:tavLst>
                                    </p:anim>
                                    <p:anim calcmode="lin" valueType="num">
                                      <p:cBhvr additive="base">
                                        <p:cTn id="18"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2" presetClass="entr" presetSubtype="8"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0-#ppt_w/2"/>
                                          </p:val>
                                        </p:tav>
                                        <p:tav tm="100000">
                                          <p:val>
                                            <p:strVal val="#ppt_x"/>
                                          </p:val>
                                        </p:tav>
                                      </p:tavLst>
                                    </p:anim>
                                    <p:anim calcmode="lin" valueType="num">
                                      <p:cBhvr additive="base">
                                        <p:cTn id="26"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2" presetClass="entr" presetSubtype="8"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additive="base">
                                        <p:cTn id="33" dur="500" fill="hold"/>
                                        <p:tgtEl>
                                          <p:spTgt spid="75"/>
                                        </p:tgtEl>
                                        <p:attrNameLst>
                                          <p:attrName>ppt_x</p:attrName>
                                        </p:attrNameLst>
                                      </p:cBhvr>
                                      <p:tavLst>
                                        <p:tav tm="0">
                                          <p:val>
                                            <p:strVal val="0-#ppt_w/2"/>
                                          </p:val>
                                        </p:tav>
                                        <p:tav tm="100000">
                                          <p:val>
                                            <p:strVal val="#ppt_x"/>
                                          </p:val>
                                        </p:tav>
                                      </p:tavLst>
                                    </p:anim>
                                    <p:anim calcmode="lin" valueType="num">
                                      <p:cBhvr additive="base">
                                        <p:cTn id="34"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3" grpId="0" animBg="1"/>
      <p:bldP spid="74" grpId="0" animBg="1"/>
      <p:bldP spid="75" grpId="0" animBg="1"/>
      <p:bldP spid="76" grpId="0"/>
      <p:bldP spid="77" grpId="0"/>
      <p:bldP spid="78" grpId="0"/>
      <p:bldP spid="7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92CD35-B25E-284C-9B1D-A7FE45553C07}" type="slidenum">
              <a:rPr lang="en-US" smtClean="0"/>
              <a:t>11</a:t>
            </a:fld>
            <a:endParaRPr lang="en-US"/>
          </a:p>
        </p:txBody>
      </p:sp>
      <p:sp>
        <p:nvSpPr>
          <p:cNvPr id="5" name="Rectangle 4"/>
          <p:cNvSpPr/>
          <p:nvPr/>
        </p:nvSpPr>
        <p:spPr bwMode="auto">
          <a:xfrm>
            <a:off x="2945826" y="1615556"/>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1</a:t>
            </a:r>
          </a:p>
        </p:txBody>
      </p:sp>
      <p:sp>
        <p:nvSpPr>
          <p:cNvPr id="6" name="Can 5"/>
          <p:cNvSpPr/>
          <p:nvPr/>
        </p:nvSpPr>
        <p:spPr bwMode="auto">
          <a:xfrm rot="5400000">
            <a:off x="5346897" y="2058404"/>
            <a:ext cx="1025129" cy="1868225"/>
          </a:xfrm>
          <a:prstGeom prst="can">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38100" tIns="38100" rIns="38100" bIns="38100" anchor="ctr"/>
          <a:lstStyle/>
          <a:p>
            <a:pPr marL="171450">
              <a:defRPr/>
            </a:pPr>
            <a:endParaRPr lang="en-US" sz="1050">
              <a:solidFill>
                <a:srgbClr val="000000"/>
              </a:solidFill>
              <a:latin typeface="Helvetica Light" charset="0"/>
              <a:ea typeface="ＭＳ Ｐゴシック" charset="0"/>
              <a:cs typeface="Helvetica Light" charset="0"/>
            </a:endParaRPr>
          </a:p>
        </p:txBody>
      </p:sp>
      <p:cxnSp>
        <p:nvCxnSpPr>
          <p:cNvPr id="7" name="Straight Connector 6"/>
          <p:cNvCxnSpPr/>
          <p:nvPr/>
        </p:nvCxnSpPr>
        <p:spPr bwMode="auto">
          <a:xfrm>
            <a:off x="4971015" y="2558335"/>
            <a:ext cx="1722247" cy="0"/>
          </a:xfrm>
          <a:prstGeom prst="line">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8" name="Straight Connector 7"/>
          <p:cNvCxnSpPr/>
          <p:nvPr/>
        </p:nvCxnSpPr>
        <p:spPr bwMode="auto">
          <a:xfrm>
            <a:off x="4925349" y="2748169"/>
            <a:ext cx="1868225" cy="0"/>
          </a:xfrm>
          <a:prstGeom prst="line">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9" name="Straight Connector 8"/>
          <p:cNvCxnSpPr>
            <a:stCxn id="11" idx="3"/>
            <a:endCxn id="11" idx="1"/>
          </p:cNvCxnSpPr>
          <p:nvPr/>
        </p:nvCxnSpPr>
        <p:spPr bwMode="auto">
          <a:xfrm>
            <a:off x="4925349" y="2992516"/>
            <a:ext cx="1868225" cy="0"/>
          </a:xfrm>
          <a:prstGeom prst="line">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0" name="Straight Connector 9"/>
          <p:cNvCxnSpPr/>
          <p:nvPr/>
        </p:nvCxnSpPr>
        <p:spPr bwMode="auto">
          <a:xfrm>
            <a:off x="4971015" y="3402929"/>
            <a:ext cx="1722247" cy="0"/>
          </a:xfrm>
          <a:prstGeom prst="line">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1" name="Straight Arrow Connector 10"/>
          <p:cNvCxnSpPr/>
          <p:nvPr/>
        </p:nvCxnSpPr>
        <p:spPr bwMode="auto">
          <a:xfrm flipV="1">
            <a:off x="6693262" y="2290044"/>
            <a:ext cx="432197" cy="270272"/>
          </a:xfrm>
          <a:prstGeom prst="straightConnector1">
            <a:avLst/>
          </a:prstGeom>
          <a:blipFill dpi="0" rotWithShape="0">
            <a:blip r:embed="rId4"/>
            <a:srcRect/>
            <a:tile tx="0" ty="0" sx="100000" sy="100000" flip="none" algn="tl"/>
          </a:blipFill>
          <a:ln w="25400" cap="flat" cmpd="sng" algn="ctr">
            <a:solidFill>
              <a:srgbClr val="00882B"/>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2" name="Straight Arrow Connector 11"/>
          <p:cNvCxnSpPr/>
          <p:nvPr/>
        </p:nvCxnSpPr>
        <p:spPr bwMode="auto">
          <a:xfrm flipV="1">
            <a:off x="6793574" y="2639822"/>
            <a:ext cx="647700" cy="108347"/>
          </a:xfrm>
          <a:prstGeom prst="straightConnector1">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3" name="Straight Arrow Connector 12"/>
          <p:cNvCxnSpPr/>
          <p:nvPr/>
        </p:nvCxnSpPr>
        <p:spPr bwMode="auto">
          <a:xfrm flipV="1">
            <a:off x="6794465" y="2966323"/>
            <a:ext cx="661988" cy="26194"/>
          </a:xfrm>
          <a:prstGeom prst="straightConnector1">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4" name="Straight Arrow Connector 13"/>
          <p:cNvCxnSpPr/>
          <p:nvPr/>
        </p:nvCxnSpPr>
        <p:spPr bwMode="auto">
          <a:xfrm>
            <a:off x="6693262" y="3402929"/>
            <a:ext cx="594122" cy="0"/>
          </a:xfrm>
          <a:prstGeom prst="straightConnector1">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5" name="Straight Connector 14"/>
          <p:cNvCxnSpPr/>
          <p:nvPr/>
        </p:nvCxnSpPr>
        <p:spPr bwMode="auto">
          <a:xfrm flipV="1">
            <a:off x="3790684" y="3402929"/>
            <a:ext cx="1180331" cy="1188245"/>
          </a:xfrm>
          <a:prstGeom prst="line">
            <a:avLst/>
          </a:prstGeom>
          <a:blipFill dpi="0" rotWithShape="0">
            <a:blip r:embed="rId4"/>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6" name="Straight Connector 15"/>
          <p:cNvCxnSpPr>
            <a:endCxn id="11" idx="3"/>
          </p:cNvCxnSpPr>
          <p:nvPr/>
        </p:nvCxnSpPr>
        <p:spPr bwMode="auto">
          <a:xfrm flipV="1">
            <a:off x="3769387" y="2992516"/>
            <a:ext cx="1155962" cy="592"/>
          </a:xfrm>
          <a:prstGeom prst="line">
            <a:avLst/>
          </a:prstGeom>
          <a:blipFill dpi="0" rotWithShape="0">
            <a:blip r:embed="rId4"/>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7" name="Straight Connector 16"/>
          <p:cNvCxnSpPr/>
          <p:nvPr/>
        </p:nvCxnSpPr>
        <p:spPr bwMode="auto">
          <a:xfrm>
            <a:off x="3653235" y="2370853"/>
            <a:ext cx="1272114" cy="378178"/>
          </a:xfrm>
          <a:prstGeom prst="line">
            <a:avLst/>
          </a:prstGeom>
          <a:blipFill dpi="0" rotWithShape="0">
            <a:blip r:embed="rId4"/>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8" name="Straight Connector 17"/>
          <p:cNvCxnSpPr>
            <a:stCxn id="7" idx="3"/>
          </p:cNvCxnSpPr>
          <p:nvPr/>
        </p:nvCxnSpPr>
        <p:spPr bwMode="auto">
          <a:xfrm>
            <a:off x="3769387" y="1803038"/>
            <a:ext cx="1201628" cy="755297"/>
          </a:xfrm>
          <a:prstGeom prst="line">
            <a:avLst/>
          </a:prstGeom>
          <a:ln>
            <a:solidFill>
              <a:srgbClr val="0080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p:nvCxnSpPr>
        <p:spPr bwMode="auto">
          <a:xfrm>
            <a:off x="3299683" y="3209562"/>
            <a:ext cx="0" cy="917972"/>
          </a:xfrm>
          <a:prstGeom prst="line">
            <a:avLst/>
          </a:prstGeom>
          <a:ln>
            <a:prstDash val="sysDash"/>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sp>
        <p:nvSpPr>
          <p:cNvPr id="20" name="Rectangle 19"/>
          <p:cNvSpPr/>
          <p:nvPr/>
        </p:nvSpPr>
        <p:spPr bwMode="auto">
          <a:xfrm>
            <a:off x="2945826" y="2183369"/>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2</a:t>
            </a:r>
          </a:p>
        </p:txBody>
      </p:sp>
      <p:sp>
        <p:nvSpPr>
          <p:cNvPr id="21" name="Rectangle 20"/>
          <p:cNvSpPr/>
          <p:nvPr/>
        </p:nvSpPr>
        <p:spPr bwMode="auto">
          <a:xfrm>
            <a:off x="2945826" y="2805625"/>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3</a:t>
            </a:r>
          </a:p>
        </p:txBody>
      </p:sp>
      <p:sp>
        <p:nvSpPr>
          <p:cNvPr id="22" name="Rectangle 21"/>
          <p:cNvSpPr/>
          <p:nvPr/>
        </p:nvSpPr>
        <p:spPr bwMode="auto">
          <a:xfrm>
            <a:off x="2945826" y="4216207"/>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n</a:t>
            </a:r>
          </a:p>
        </p:txBody>
      </p:sp>
      <p:sp>
        <p:nvSpPr>
          <p:cNvPr id="23" name="Connector 22"/>
          <p:cNvSpPr/>
          <p:nvPr/>
        </p:nvSpPr>
        <p:spPr>
          <a:xfrm>
            <a:off x="3842872" y="1615555"/>
            <a:ext cx="455564" cy="277104"/>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t>CC</a:t>
            </a:r>
          </a:p>
        </p:txBody>
      </p:sp>
      <p:sp>
        <p:nvSpPr>
          <p:cNvPr id="24" name="Connector 23"/>
          <p:cNvSpPr/>
          <p:nvPr/>
        </p:nvSpPr>
        <p:spPr>
          <a:xfrm>
            <a:off x="3842872" y="2163702"/>
            <a:ext cx="424038" cy="277104"/>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t>CC</a:t>
            </a:r>
          </a:p>
        </p:txBody>
      </p:sp>
      <p:sp>
        <p:nvSpPr>
          <p:cNvPr id="25" name="Connector 24"/>
          <p:cNvSpPr/>
          <p:nvPr/>
        </p:nvSpPr>
        <p:spPr>
          <a:xfrm>
            <a:off x="3842872" y="2682323"/>
            <a:ext cx="424038" cy="277104"/>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t>CC</a:t>
            </a:r>
            <a:endParaRPr lang="en-US" sz="800" dirty="0"/>
          </a:p>
        </p:txBody>
      </p:sp>
      <p:sp>
        <p:nvSpPr>
          <p:cNvPr id="26" name="Connector 25"/>
          <p:cNvSpPr/>
          <p:nvPr/>
        </p:nvSpPr>
        <p:spPr>
          <a:xfrm rot="18948387">
            <a:off x="3809987" y="3989888"/>
            <a:ext cx="432566" cy="33595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t>CC</a:t>
            </a:r>
            <a:endParaRPr lang="en-US" sz="800" dirty="0"/>
          </a:p>
        </p:txBody>
      </p:sp>
      <p:sp>
        <p:nvSpPr>
          <p:cNvPr id="31" name="Title 1"/>
          <p:cNvSpPr txBox="1">
            <a:spLocks/>
          </p:cNvSpPr>
          <p:nvPr/>
        </p:nvSpPr>
        <p:spPr>
          <a:xfrm>
            <a:off x="2465615" y="194937"/>
            <a:ext cx="6172200" cy="857250"/>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b="1" dirty="0" smtClean="0">
                <a:solidFill>
                  <a:srgbClr val="FF0000"/>
                </a:solidFill>
              </a:rPr>
              <a:t>F</a:t>
            </a:r>
            <a:r>
              <a:rPr lang="en-US" sz="3300" b="1" dirty="0" smtClean="0">
                <a:solidFill>
                  <a:schemeClr val="accent6"/>
                </a:solidFill>
              </a:rPr>
              <a:t>low </a:t>
            </a:r>
            <a:r>
              <a:rPr lang="en-US" sz="3300" b="1" dirty="0">
                <a:solidFill>
                  <a:srgbClr val="FF0000"/>
                </a:solidFill>
              </a:rPr>
              <a:t>S</a:t>
            </a:r>
            <a:r>
              <a:rPr lang="en-US" sz="3300" b="1" dirty="0">
                <a:solidFill>
                  <a:schemeClr val="accent6"/>
                </a:solidFill>
              </a:rPr>
              <a:t>tate </a:t>
            </a:r>
            <a:r>
              <a:rPr lang="en-US" sz="3300" b="1" dirty="0" smtClean="0">
                <a:solidFill>
                  <a:srgbClr val="FF0000"/>
                </a:solidFill>
              </a:rPr>
              <a:t>E</a:t>
            </a:r>
            <a:r>
              <a:rPr lang="en-US" sz="3300" b="1" dirty="0" smtClean="0">
                <a:solidFill>
                  <a:schemeClr val="accent6"/>
                </a:solidFill>
              </a:rPr>
              <a:t>xchange (</a:t>
            </a:r>
            <a:r>
              <a:rPr lang="en-US" sz="3300" b="1" dirty="0" smtClean="0">
                <a:solidFill>
                  <a:srgbClr val="FF0000"/>
                </a:solidFill>
              </a:rPr>
              <a:t>FSE</a:t>
            </a:r>
            <a:r>
              <a:rPr lang="en-US" sz="3300" b="1" dirty="0" smtClean="0">
                <a:solidFill>
                  <a:schemeClr val="accent6"/>
                </a:solidFill>
              </a:rPr>
              <a:t>)</a:t>
            </a:r>
            <a:endParaRPr lang="en-US" sz="3300" b="1" dirty="0">
              <a:solidFill>
                <a:schemeClr val="accent6"/>
              </a:solidFill>
            </a:endParaRPr>
          </a:p>
        </p:txBody>
      </p:sp>
      <p:sp>
        <p:nvSpPr>
          <p:cNvPr id="2" name="Rectangle 1"/>
          <p:cNvSpPr/>
          <p:nvPr/>
        </p:nvSpPr>
        <p:spPr>
          <a:xfrm>
            <a:off x="5117524" y="1331366"/>
            <a:ext cx="2680851" cy="284189"/>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t>Flow State Exchange</a:t>
            </a:r>
            <a:endParaRPr lang="en-US" sz="1050" b="1" dirty="0"/>
          </a:p>
        </p:txBody>
      </p:sp>
      <p:cxnSp>
        <p:nvCxnSpPr>
          <p:cNvPr id="33" name="Straight Arrow Connector 32"/>
          <p:cNvCxnSpPr>
            <a:endCxn id="24" idx="6"/>
          </p:cNvCxnSpPr>
          <p:nvPr/>
        </p:nvCxnSpPr>
        <p:spPr>
          <a:xfrm flipH="1">
            <a:off x="4266911" y="1615556"/>
            <a:ext cx="850615" cy="68669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25" idx="7"/>
          </p:cNvCxnSpPr>
          <p:nvPr/>
        </p:nvCxnSpPr>
        <p:spPr>
          <a:xfrm flipH="1">
            <a:off x="4204811" y="1683885"/>
            <a:ext cx="1068162" cy="103901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endCxn id="26" idx="7"/>
          </p:cNvCxnSpPr>
          <p:nvPr/>
        </p:nvCxnSpPr>
        <p:spPr>
          <a:xfrm flipH="1">
            <a:off x="4053125" y="1683885"/>
            <a:ext cx="1357010" cy="228220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4298436" y="1509482"/>
            <a:ext cx="758951" cy="210425"/>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 y="0"/>
            <a:ext cx="2223652" cy="5143500"/>
          </a:xfrm>
          <a:prstGeom prst="rect">
            <a:avLst/>
          </a:prstGeom>
          <a:solidFill>
            <a:schemeClr val="tx1">
              <a:lumMod val="85000"/>
              <a:lumOff val="15000"/>
            </a:schemeClr>
          </a:solidFill>
          <a:ln>
            <a:noFill/>
          </a:ln>
        </p:spPr>
        <p:txBody>
          <a:bodyPr wrap="square" rtlCol="0" anchor="ctr">
            <a:noAutofit/>
          </a:bodyPr>
          <a:lstStyle/>
          <a:p>
            <a:pPr marL="407988" algn="ctr"/>
            <a:r>
              <a:rPr lang="en-US" sz="2400" b="1" i="1" dirty="0" smtClean="0">
                <a:solidFill>
                  <a:srgbClr val="FF9F13"/>
                </a:solidFill>
                <a:latin typeface="Gill Sans Light" charset="0"/>
                <a:ea typeface="Gill Sans Light" charset="0"/>
                <a:cs typeface="Gill Sans Light" charset="0"/>
              </a:rPr>
              <a:t>Simple and Flexible</a:t>
            </a:r>
          </a:p>
        </p:txBody>
      </p:sp>
      <p:sp>
        <p:nvSpPr>
          <p:cNvPr id="36" name="TextBox 35"/>
          <p:cNvSpPr txBox="1"/>
          <p:nvPr/>
        </p:nvSpPr>
        <p:spPr>
          <a:xfrm>
            <a:off x="800100" y="1278082"/>
            <a:ext cx="924791"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#1</a:t>
            </a:r>
            <a:endParaRPr lang="en-US" sz="3600" b="1" i="1" dirty="0">
              <a:solidFill>
                <a:srgbClr val="FF9F13"/>
              </a:solidFill>
              <a:latin typeface="Gill Sans Light" charset="0"/>
              <a:ea typeface="Gill Sans Light" charset="0"/>
              <a:cs typeface="Gill Sans Light" charset="0"/>
            </a:endParaRPr>
          </a:p>
        </p:txBody>
      </p:sp>
    </p:spTree>
    <p:custDataLst>
      <p:tags r:id="rId1"/>
    </p:custDataLst>
    <p:extLst>
      <p:ext uri="{BB962C8B-B14F-4D97-AF65-F5344CB8AC3E}">
        <p14:creationId xmlns:p14="http://schemas.microsoft.com/office/powerpoint/2010/main" val="98044781"/>
      </p:ext>
    </p:extLst>
  </p:cSld>
  <p:clrMapOvr>
    <a:masterClrMapping/>
  </p:clrMapOvr>
  <mc:AlternateContent xmlns:mc="http://schemas.openxmlformats.org/markup-compatibility/2006" xmlns:p14="http://schemas.microsoft.com/office/powerpoint/2010/main">
    <mc:Choice Requires="p14">
      <p:transition spd="slow" p14:dur="2000" advTm="10329"/>
    </mc:Choice>
    <mc:Fallback xmlns="">
      <p:transition spd="slow" advTm="103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6032D5-7EBC-CD42-BAE6-08692C5D956C}" type="datetime1">
              <a:rPr lang="nb-NO" smtClean="0"/>
              <a:t>25.04.2018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A96359-3FF0-DC44-97DD-52D0BB2C83F0}" type="slidenum">
              <a:rPr lang="en-US" smtClean="0"/>
              <a:t>12</a:t>
            </a:fld>
            <a:endParaRPr lang="en-US"/>
          </a:p>
        </p:txBody>
      </p:sp>
      <p:sp>
        <p:nvSpPr>
          <p:cNvPr id="70" name="TextBox 69"/>
          <p:cNvSpPr txBox="1"/>
          <p:nvPr/>
        </p:nvSpPr>
        <p:spPr>
          <a:xfrm>
            <a:off x="1" y="0"/>
            <a:ext cx="2223652" cy="5143500"/>
          </a:xfrm>
          <a:prstGeom prst="rect">
            <a:avLst/>
          </a:prstGeom>
          <a:solidFill>
            <a:schemeClr val="tx1">
              <a:lumMod val="85000"/>
              <a:lumOff val="15000"/>
            </a:schemeClr>
          </a:solidFill>
          <a:ln>
            <a:noFill/>
          </a:ln>
        </p:spPr>
        <p:txBody>
          <a:bodyPr wrap="square" rtlCol="0" anchor="ctr">
            <a:noAutofit/>
          </a:bodyPr>
          <a:lstStyle/>
          <a:p>
            <a:pPr marL="407988" algn="ctr"/>
            <a:r>
              <a:rPr lang="en-US" sz="2400" b="1" i="1" dirty="0" smtClean="0">
                <a:solidFill>
                  <a:srgbClr val="FF9F13"/>
                </a:solidFill>
                <a:latin typeface="Gill Sans Light" charset="0"/>
                <a:ea typeface="Gill Sans Light" charset="0"/>
                <a:cs typeface="Gill Sans Light" charset="0"/>
              </a:rPr>
              <a:t>Simple and Flexible</a:t>
            </a:r>
          </a:p>
        </p:txBody>
      </p:sp>
      <p:sp>
        <p:nvSpPr>
          <p:cNvPr id="76" name="TextBox 75"/>
          <p:cNvSpPr txBox="1"/>
          <p:nvPr/>
        </p:nvSpPr>
        <p:spPr>
          <a:xfrm>
            <a:off x="800100" y="1278082"/>
            <a:ext cx="924791"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#1</a:t>
            </a:r>
            <a:endParaRPr lang="en-US" sz="3600" b="1" i="1" dirty="0">
              <a:solidFill>
                <a:srgbClr val="FF9F13"/>
              </a:solidFill>
              <a:latin typeface="Gill Sans Light" charset="0"/>
              <a:ea typeface="Gill Sans Light" charset="0"/>
              <a:cs typeface="Gill Sans Light" charset="0"/>
            </a:endParaRPr>
          </a:p>
        </p:txBody>
      </p:sp>
      <p:cxnSp>
        <p:nvCxnSpPr>
          <p:cNvPr id="32" name="Shape 33"/>
          <p:cNvCxnSpPr/>
          <p:nvPr/>
        </p:nvCxnSpPr>
        <p:spPr>
          <a:xfrm>
            <a:off x="2223653" y="475778"/>
            <a:ext cx="1375800" cy="0"/>
          </a:xfrm>
          <a:prstGeom prst="straightConnector1">
            <a:avLst/>
          </a:prstGeom>
          <a:noFill/>
          <a:ln w="9525" cap="flat" cmpd="sng">
            <a:solidFill>
              <a:srgbClr val="CCCCCC"/>
            </a:solidFill>
            <a:prstDash val="solid"/>
            <a:round/>
            <a:headEnd type="none" w="lg" len="lg"/>
            <a:tailEnd type="none" w="lg" len="lg"/>
          </a:ln>
        </p:spPr>
      </p:cxnSp>
      <p:cxnSp>
        <p:nvCxnSpPr>
          <p:cNvPr id="33" name="Shape 43"/>
          <p:cNvCxnSpPr/>
          <p:nvPr/>
        </p:nvCxnSpPr>
        <p:spPr>
          <a:xfrm>
            <a:off x="7486650" y="455546"/>
            <a:ext cx="1626837" cy="20234"/>
          </a:xfrm>
          <a:prstGeom prst="straightConnector1">
            <a:avLst/>
          </a:prstGeom>
          <a:noFill/>
          <a:ln w="9525" cap="flat" cmpd="sng">
            <a:solidFill>
              <a:srgbClr val="CCCCCC"/>
            </a:solidFill>
            <a:prstDash val="solid"/>
            <a:round/>
            <a:headEnd type="none" w="lg" len="lg"/>
            <a:tailEnd type="none" w="lg" len="lg"/>
          </a:ln>
        </p:spPr>
      </p:cxnSp>
      <p:sp>
        <p:nvSpPr>
          <p:cNvPr id="34" name="Shape 37"/>
          <p:cNvSpPr txBox="1">
            <a:spLocks noGrp="1"/>
          </p:cNvSpPr>
          <p:nvPr>
            <p:ph type="title"/>
          </p:nvPr>
        </p:nvSpPr>
        <p:spPr>
          <a:xfrm>
            <a:off x="3595912" y="278750"/>
            <a:ext cx="2742544" cy="435599"/>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Two Variants</a:t>
            </a:r>
            <a:endParaRPr dirty="0"/>
          </a:p>
        </p:txBody>
      </p:sp>
      <p:sp>
        <p:nvSpPr>
          <p:cNvPr id="40" name="Shape 34"/>
          <p:cNvSpPr/>
          <p:nvPr/>
        </p:nvSpPr>
        <p:spPr>
          <a:xfrm>
            <a:off x="2954100" y="254733"/>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41" name="Shape 490"/>
          <p:cNvGrpSpPr/>
          <p:nvPr/>
        </p:nvGrpSpPr>
        <p:grpSpPr>
          <a:xfrm>
            <a:off x="3062841" y="258731"/>
            <a:ext cx="300669" cy="353889"/>
            <a:chOff x="2594050" y="1631825"/>
            <a:chExt cx="439625" cy="439625"/>
          </a:xfrm>
        </p:grpSpPr>
        <p:sp>
          <p:nvSpPr>
            <p:cNvPr id="42" name="Shape 491"/>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492"/>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493"/>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 name="Shape 494"/>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35" name="Shape 141"/>
          <p:cNvSpPr txBox="1">
            <a:spLocks noGrp="1"/>
          </p:cNvSpPr>
          <p:nvPr>
            <p:ph type="body" idx="1"/>
          </p:nvPr>
        </p:nvSpPr>
        <p:spPr>
          <a:xfrm>
            <a:off x="2420340" y="1189571"/>
            <a:ext cx="3086842" cy="3231000"/>
          </a:xfrm>
          <a:prstGeom prst="rect">
            <a:avLst/>
          </a:prstGeom>
        </p:spPr>
        <p:txBody>
          <a:bodyPr lIns="91425" tIns="91425" rIns="91425" bIns="91425" anchor="t" anchorCtr="0">
            <a:noAutofit/>
          </a:bodyPr>
          <a:lstStyle/>
          <a:p>
            <a:pPr lvl="0" rtl="0">
              <a:spcBef>
                <a:spcPts val="0"/>
              </a:spcBef>
              <a:buNone/>
            </a:pPr>
            <a:r>
              <a:rPr lang="en-US" b="1" dirty="0" smtClean="0">
                <a:highlight>
                  <a:srgbClr val="FFCD00"/>
                </a:highlight>
              </a:rPr>
              <a:t>Passive</a:t>
            </a:r>
            <a:endParaRPr lang="en" b="1" dirty="0">
              <a:highlight>
                <a:srgbClr val="FFCD00"/>
              </a:highlight>
            </a:endParaRPr>
          </a:p>
          <a:p>
            <a:pPr lvl="0">
              <a:spcBef>
                <a:spcPts val="0"/>
              </a:spcBef>
              <a:buNone/>
            </a:pPr>
            <a:endParaRPr lang="en-US" dirty="0" smtClean="0"/>
          </a:p>
          <a:p>
            <a:pPr marL="4763" indent="-4763">
              <a:buNone/>
            </a:pPr>
            <a:r>
              <a:rPr lang="en-US" sz="1800" dirty="0" smtClean="0"/>
              <a:t>Maintains </a:t>
            </a:r>
            <a:r>
              <a:rPr lang="en-US" sz="1800" dirty="0"/>
              <a:t>the state of </a:t>
            </a:r>
            <a:r>
              <a:rPr lang="en-US" sz="1800" dirty="0" smtClean="0"/>
              <a:t>the ensemble </a:t>
            </a:r>
            <a:r>
              <a:rPr lang="en-US" sz="1800" dirty="0"/>
              <a:t>and makes it available to </a:t>
            </a:r>
            <a:r>
              <a:rPr lang="en-US" sz="1800" b="1" dirty="0" smtClean="0">
                <a:solidFill>
                  <a:srgbClr val="FF0000"/>
                </a:solidFill>
              </a:rPr>
              <a:t>only</a:t>
            </a:r>
            <a:r>
              <a:rPr lang="en-US" sz="1800" dirty="0" smtClean="0"/>
              <a:t> </a:t>
            </a:r>
            <a:r>
              <a:rPr lang="en-US" sz="1800" dirty="0"/>
              <a:t>the flow requesting a new rate. </a:t>
            </a:r>
            <a:endParaRPr lang="en-US" sz="1800" dirty="0" smtClean="0"/>
          </a:p>
          <a:p>
            <a:pPr marL="4763" indent="-4763">
              <a:buNone/>
            </a:pPr>
            <a:endParaRPr lang="en-US" sz="1800" dirty="0"/>
          </a:p>
          <a:p>
            <a:pPr>
              <a:buFontTx/>
              <a:buChar char="-"/>
            </a:pPr>
            <a:r>
              <a:rPr lang="en-US" sz="1800" dirty="0" smtClean="0"/>
              <a:t>Less signaling</a:t>
            </a:r>
          </a:p>
          <a:p>
            <a:pPr>
              <a:buFontTx/>
              <a:buChar char="-"/>
            </a:pPr>
            <a:r>
              <a:rPr lang="en-US" sz="1800" dirty="0" smtClean="0"/>
              <a:t>Minimal Changes</a:t>
            </a:r>
          </a:p>
          <a:p>
            <a:pPr>
              <a:buFontTx/>
              <a:buChar char="-"/>
            </a:pPr>
            <a:r>
              <a:rPr lang="en-US" sz="1800" dirty="0" smtClean="0"/>
              <a:t>Homogeneous RTTs</a:t>
            </a:r>
            <a:endParaRPr lang="en-US" sz="1800" dirty="0"/>
          </a:p>
          <a:p>
            <a:pPr lvl="0">
              <a:spcBef>
                <a:spcPts val="0"/>
              </a:spcBef>
              <a:buNone/>
            </a:pPr>
            <a:endParaRPr lang="en" dirty="0"/>
          </a:p>
        </p:txBody>
      </p:sp>
      <p:sp>
        <p:nvSpPr>
          <p:cNvPr id="36" name="Shape 141"/>
          <p:cNvSpPr txBox="1">
            <a:spLocks/>
          </p:cNvSpPr>
          <p:nvPr/>
        </p:nvSpPr>
        <p:spPr>
          <a:xfrm>
            <a:off x="5579230" y="1140269"/>
            <a:ext cx="3425400" cy="32310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Font typeface="Quattrocento Sans"/>
              <a:buNone/>
            </a:pPr>
            <a:r>
              <a:rPr lang="en-US" b="1" dirty="0" smtClean="0">
                <a:highlight>
                  <a:srgbClr val="FFCD00"/>
                </a:highlight>
              </a:rPr>
              <a:t>Active</a:t>
            </a:r>
            <a:endParaRPr lang="en" b="1" dirty="0" smtClean="0">
              <a:highlight>
                <a:srgbClr val="FFCD00"/>
              </a:highlight>
            </a:endParaRPr>
          </a:p>
          <a:p>
            <a:pPr>
              <a:spcBef>
                <a:spcPts val="0"/>
              </a:spcBef>
              <a:buFont typeface="Quattrocento Sans"/>
              <a:buNone/>
            </a:pPr>
            <a:endParaRPr lang="en-US" dirty="0" smtClean="0"/>
          </a:p>
          <a:p>
            <a:pPr>
              <a:spcBef>
                <a:spcPts val="0"/>
              </a:spcBef>
              <a:buFont typeface="Quattrocento Sans"/>
              <a:buNone/>
            </a:pPr>
            <a:endParaRPr lang="en-US" sz="1800" dirty="0" smtClean="0"/>
          </a:p>
          <a:p>
            <a:pPr>
              <a:spcBef>
                <a:spcPts val="0"/>
              </a:spcBef>
              <a:buFont typeface="Quattrocento Sans"/>
              <a:buNone/>
            </a:pPr>
            <a:r>
              <a:rPr lang="en-US" sz="1800" dirty="0" smtClean="0"/>
              <a:t>Actively initiates communication with all the flows</a:t>
            </a:r>
            <a:r>
              <a:rPr lang="en" sz="1800" dirty="0" smtClean="0"/>
              <a:t>.</a:t>
            </a:r>
            <a:endParaRPr lang="en" sz="1800" dirty="0"/>
          </a:p>
        </p:txBody>
      </p:sp>
    </p:spTree>
    <p:custDataLst>
      <p:tags r:id="rId1"/>
    </p:custDataLst>
    <p:extLst>
      <p:ext uri="{BB962C8B-B14F-4D97-AF65-F5344CB8AC3E}">
        <p14:creationId xmlns:p14="http://schemas.microsoft.com/office/powerpoint/2010/main" val="2034758836"/>
      </p:ext>
    </p:extLst>
  </p:cSld>
  <p:clrMapOvr>
    <a:masterClrMapping/>
  </p:clrMapOvr>
  <mc:AlternateContent xmlns:mc="http://schemas.openxmlformats.org/markup-compatibility/2006" xmlns:p14="http://schemas.microsoft.com/office/powerpoint/2010/main">
    <mc:Choice Requires="p14">
      <p:transition spd="slow" p14:dur="2000" advTm="17330"/>
    </mc:Choice>
    <mc:Fallback xmlns="">
      <p:transition spd="slow" advTm="17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6032D5-7EBC-CD42-BAE6-08692C5D956C}" type="datetime1">
              <a:rPr lang="nb-NO" smtClean="0"/>
              <a:t>25.04.2018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A96359-3FF0-DC44-97DD-52D0BB2C83F0}" type="slidenum">
              <a:rPr lang="en-US" smtClean="0"/>
              <a:t>13</a:t>
            </a:fld>
            <a:endParaRPr lang="en-US"/>
          </a:p>
        </p:txBody>
      </p:sp>
      <p:sp>
        <p:nvSpPr>
          <p:cNvPr id="70" name="TextBox 69"/>
          <p:cNvSpPr txBox="1"/>
          <p:nvPr/>
        </p:nvSpPr>
        <p:spPr>
          <a:xfrm>
            <a:off x="1" y="0"/>
            <a:ext cx="2223652" cy="5143500"/>
          </a:xfrm>
          <a:prstGeom prst="rect">
            <a:avLst/>
          </a:prstGeom>
          <a:solidFill>
            <a:schemeClr val="tx1">
              <a:lumMod val="85000"/>
              <a:lumOff val="15000"/>
            </a:schemeClr>
          </a:solidFill>
          <a:ln>
            <a:noFill/>
          </a:ln>
        </p:spPr>
        <p:txBody>
          <a:bodyPr wrap="square" rtlCol="0" anchor="ctr">
            <a:noAutofit/>
          </a:bodyPr>
          <a:lstStyle/>
          <a:p>
            <a:pPr marL="407988" lvl="0"/>
            <a:r>
              <a:rPr lang="en-US" sz="2400" b="1" dirty="0">
                <a:solidFill>
                  <a:srgbClr val="FF9F13"/>
                </a:solidFill>
                <a:latin typeface="Gill Sans MT" charset="0"/>
                <a:ea typeface="Gill Sans MT" charset="0"/>
                <a:cs typeface="Gill Sans MT" charset="0"/>
                <a:sym typeface="Lora"/>
              </a:rPr>
              <a:t>Ensure a common bottleneck</a:t>
            </a:r>
            <a:endParaRPr lang="en" sz="2400" b="1" dirty="0">
              <a:solidFill>
                <a:srgbClr val="FF9F13"/>
              </a:solidFill>
              <a:latin typeface="Gill Sans MT" charset="0"/>
              <a:ea typeface="Gill Sans MT" charset="0"/>
              <a:cs typeface="Gill Sans MT" charset="0"/>
              <a:sym typeface="Lora"/>
            </a:endParaRPr>
          </a:p>
        </p:txBody>
      </p:sp>
      <p:sp>
        <p:nvSpPr>
          <p:cNvPr id="76" name="TextBox 75"/>
          <p:cNvSpPr txBox="1"/>
          <p:nvPr/>
        </p:nvSpPr>
        <p:spPr>
          <a:xfrm>
            <a:off x="800100" y="1278082"/>
            <a:ext cx="924791"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#2</a:t>
            </a:r>
            <a:endParaRPr lang="en-US" sz="3600" b="1" i="1" dirty="0">
              <a:solidFill>
                <a:srgbClr val="FF9F13"/>
              </a:solidFill>
              <a:latin typeface="Gill Sans Light" charset="0"/>
              <a:ea typeface="Gill Sans Light" charset="0"/>
              <a:cs typeface="Gill Sans Light" charset="0"/>
            </a:endParaRPr>
          </a:p>
        </p:txBody>
      </p:sp>
      <p:cxnSp>
        <p:nvCxnSpPr>
          <p:cNvPr id="32" name="Shape 33"/>
          <p:cNvCxnSpPr/>
          <p:nvPr/>
        </p:nvCxnSpPr>
        <p:spPr>
          <a:xfrm>
            <a:off x="2223653" y="475778"/>
            <a:ext cx="1375800" cy="0"/>
          </a:xfrm>
          <a:prstGeom prst="straightConnector1">
            <a:avLst/>
          </a:prstGeom>
          <a:noFill/>
          <a:ln w="9525" cap="flat" cmpd="sng">
            <a:solidFill>
              <a:srgbClr val="CCCCCC"/>
            </a:solidFill>
            <a:prstDash val="solid"/>
            <a:round/>
            <a:headEnd type="none" w="lg" len="lg"/>
            <a:tailEnd type="none" w="lg" len="lg"/>
          </a:ln>
        </p:spPr>
      </p:cxnSp>
      <p:cxnSp>
        <p:nvCxnSpPr>
          <p:cNvPr id="33" name="Shape 43"/>
          <p:cNvCxnSpPr/>
          <p:nvPr/>
        </p:nvCxnSpPr>
        <p:spPr>
          <a:xfrm>
            <a:off x="7486650" y="455546"/>
            <a:ext cx="1626837" cy="20234"/>
          </a:xfrm>
          <a:prstGeom prst="straightConnector1">
            <a:avLst/>
          </a:prstGeom>
          <a:noFill/>
          <a:ln w="9525" cap="flat" cmpd="sng">
            <a:solidFill>
              <a:srgbClr val="CCCCCC"/>
            </a:solidFill>
            <a:prstDash val="solid"/>
            <a:round/>
            <a:headEnd type="none" w="lg" len="lg"/>
            <a:tailEnd type="none" w="lg" len="lg"/>
          </a:ln>
        </p:spPr>
      </p:cxnSp>
      <p:sp>
        <p:nvSpPr>
          <p:cNvPr id="34" name="Shape 37"/>
          <p:cNvSpPr txBox="1">
            <a:spLocks noGrp="1"/>
          </p:cNvSpPr>
          <p:nvPr>
            <p:ph type="title"/>
          </p:nvPr>
        </p:nvSpPr>
        <p:spPr>
          <a:xfrm>
            <a:off x="3595912" y="278750"/>
            <a:ext cx="2742544" cy="435599"/>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Shared Bottlenecks</a:t>
            </a:r>
            <a:endParaRPr dirty="0"/>
          </a:p>
        </p:txBody>
      </p:sp>
      <p:sp>
        <p:nvSpPr>
          <p:cNvPr id="40" name="Shape 34"/>
          <p:cNvSpPr/>
          <p:nvPr/>
        </p:nvSpPr>
        <p:spPr>
          <a:xfrm>
            <a:off x="2954100" y="254733"/>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41" name="Shape 490"/>
          <p:cNvGrpSpPr/>
          <p:nvPr/>
        </p:nvGrpSpPr>
        <p:grpSpPr>
          <a:xfrm>
            <a:off x="3062841" y="258731"/>
            <a:ext cx="300669" cy="353889"/>
            <a:chOff x="2594050" y="1631825"/>
            <a:chExt cx="439625" cy="439625"/>
          </a:xfrm>
        </p:grpSpPr>
        <p:sp>
          <p:nvSpPr>
            <p:cNvPr id="42" name="Shape 491"/>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492"/>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493"/>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 name="Shape 494"/>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9" name="Content Placeholder 2"/>
          <p:cNvSpPr txBox="1">
            <a:spLocks/>
          </p:cNvSpPr>
          <p:nvPr/>
        </p:nvSpPr>
        <p:spPr>
          <a:xfrm>
            <a:off x="2421081" y="1029387"/>
            <a:ext cx="6385214" cy="3347182"/>
          </a:xfrm>
          <a:prstGeom prst="rect">
            <a:avLst/>
          </a:prstGeom>
          <a:noFill/>
          <a:ln>
            <a:noFill/>
          </a:ln>
        </p:spPr>
        <p:txBody>
          <a:bodyPr lIns="91425" tIns="91425" rIns="91425" bIns="91425" anchor="t"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285750" indent="-285750">
              <a:buClr>
                <a:schemeClr val="tx1"/>
              </a:buClr>
              <a:buFont typeface="Wingdings" charset="2"/>
              <a:buChar char="q"/>
            </a:pPr>
            <a:r>
              <a:rPr lang="en-US" sz="1800" dirty="0" smtClean="0">
                <a:latin typeface="Calibri" charset="0"/>
                <a:ea typeface="Calibri" charset="0"/>
                <a:cs typeface="Calibri" charset="0"/>
              </a:rPr>
              <a:t>Managing flows with a common FSE: only across a common bottleneck</a:t>
            </a:r>
            <a:r>
              <a:rPr lang="en-US" sz="1600" dirty="0" smtClean="0">
                <a:latin typeface="Calibri" charset="0"/>
                <a:ea typeface="Calibri" charset="0"/>
                <a:cs typeface="Calibri" charset="0"/>
              </a:rPr>
              <a:t> </a:t>
            </a:r>
          </a:p>
          <a:p>
            <a:pPr marL="536575" indent="-222250">
              <a:buClr>
                <a:schemeClr val="tx1"/>
              </a:buClr>
              <a:buFont typeface="Wingdings" charset="2"/>
              <a:buChar char="Ø"/>
            </a:pPr>
            <a:r>
              <a:rPr lang="en-US" sz="1600" dirty="0" smtClean="0">
                <a:latin typeface="Calibri" charset="0"/>
                <a:ea typeface="Calibri" charset="0"/>
                <a:cs typeface="Calibri" charset="0"/>
              </a:rPr>
              <a:t>This was ignored in prior work (CM, E-TCP, EFCM)</a:t>
            </a:r>
          </a:p>
          <a:p>
            <a:pPr marL="579438" lvl="1" indent="-280988">
              <a:buClr>
                <a:schemeClr val="tx1"/>
              </a:buClr>
              <a:buFont typeface="Wingdings" charset="2"/>
              <a:buChar char="Ø"/>
            </a:pPr>
            <a:r>
              <a:rPr lang="en-US" sz="1600" dirty="0" smtClean="0">
                <a:latin typeface="Calibri" charset="0"/>
                <a:ea typeface="Calibri" charset="0"/>
                <a:cs typeface="Calibri" charset="0"/>
              </a:rPr>
              <a:t>But how to know?</a:t>
            </a:r>
          </a:p>
          <a:p>
            <a:pPr lvl="1"/>
            <a:endParaRPr lang="en-US" sz="1600" dirty="0" smtClean="0">
              <a:latin typeface="Calibri" charset="0"/>
              <a:ea typeface="Calibri" charset="0"/>
              <a:cs typeface="Calibri" charset="0"/>
            </a:endParaRPr>
          </a:p>
          <a:p>
            <a:pPr marL="514350" indent="-514350">
              <a:buClr>
                <a:schemeClr val="tx1"/>
              </a:buClr>
              <a:buFont typeface="+mj-lt"/>
              <a:buAutoNum type="arabicPeriod"/>
            </a:pPr>
            <a:r>
              <a:rPr lang="en-US" sz="1800" b="1" dirty="0" smtClean="0">
                <a:latin typeface="Calibri" charset="0"/>
                <a:ea typeface="Calibri" charset="0"/>
                <a:cs typeface="Calibri" charset="0"/>
              </a:rPr>
              <a:t>Multiplexing (same 5-, actually 6-tuple)</a:t>
            </a:r>
          </a:p>
          <a:p>
            <a:pPr marL="914400" lvl="1" indent="-514350">
              <a:buClr>
                <a:schemeClr val="tx1"/>
              </a:buClr>
              <a:buFont typeface="+mj-lt"/>
              <a:buAutoNum type="alphaLcParenR"/>
            </a:pPr>
            <a:r>
              <a:rPr lang="en-US" sz="1600" dirty="0" smtClean="0">
                <a:latin typeface="Calibri" charset="0"/>
                <a:ea typeface="Calibri" charset="0"/>
                <a:cs typeface="Calibri" charset="0"/>
              </a:rPr>
              <a:t>Fits </a:t>
            </a:r>
            <a:r>
              <a:rPr lang="en-US" sz="1600" dirty="0" err="1" smtClean="0">
                <a:latin typeface="Calibri" charset="0"/>
                <a:ea typeface="Calibri" charset="0"/>
                <a:cs typeface="Calibri" charset="0"/>
              </a:rPr>
              <a:t>rtcweb</a:t>
            </a:r>
            <a:r>
              <a:rPr lang="en-US" sz="1600" dirty="0" smtClean="0">
                <a:latin typeface="Calibri" charset="0"/>
                <a:ea typeface="Calibri" charset="0"/>
                <a:cs typeface="Calibri" charset="0"/>
              </a:rPr>
              <a:t> (coupled-cc proposed in RMCAT) – but only for same source/destination hosts, and our own TCP-in-UDP (</a:t>
            </a:r>
            <a:r>
              <a:rPr lang="en-US" sz="1600" dirty="0" err="1" smtClean="0">
                <a:latin typeface="Calibri" charset="0"/>
                <a:ea typeface="Calibri" charset="0"/>
                <a:cs typeface="Calibri" charset="0"/>
              </a:rPr>
              <a:t>TiU</a:t>
            </a:r>
            <a:r>
              <a:rPr lang="en-US" sz="1600" dirty="0" smtClean="0">
                <a:latin typeface="Calibri" charset="0"/>
                <a:ea typeface="Calibri" charset="0"/>
                <a:cs typeface="Calibri" charset="0"/>
              </a:rPr>
              <a:t>) encapsulation.</a:t>
            </a:r>
          </a:p>
          <a:p>
            <a:pPr marL="514350" indent="-514350">
              <a:buClr>
                <a:schemeClr val="tx1"/>
              </a:buClr>
              <a:buFont typeface="+mj-lt"/>
              <a:buAutoNum type="arabicPeriod"/>
            </a:pPr>
            <a:r>
              <a:rPr lang="en-US" sz="1800" b="1" dirty="0" smtClean="0">
                <a:latin typeface="Calibri" charset="0"/>
                <a:ea typeface="Calibri" charset="0"/>
                <a:cs typeface="Calibri" charset="0"/>
              </a:rPr>
              <a:t>Configuration (e.g. common wireless uplink)</a:t>
            </a:r>
          </a:p>
          <a:p>
            <a:pPr marL="514350" indent="-514350">
              <a:buClr>
                <a:schemeClr val="tx1"/>
              </a:buClr>
              <a:buFont typeface="+mj-lt"/>
              <a:buAutoNum type="arabicPeriod"/>
            </a:pPr>
            <a:r>
              <a:rPr lang="en-US" sz="1800" b="1" dirty="0" smtClean="0">
                <a:latin typeface="Calibri" charset="0"/>
                <a:ea typeface="Calibri" charset="0"/>
                <a:cs typeface="Calibri" charset="0"/>
              </a:rPr>
              <a:t>Measurement</a:t>
            </a:r>
          </a:p>
          <a:p>
            <a:pPr marL="914400" lvl="1" indent="-514350">
              <a:buClr>
                <a:schemeClr val="tx1"/>
              </a:buClr>
              <a:buFont typeface="+mj-lt"/>
              <a:buAutoNum type="alphaLcParenR"/>
            </a:pPr>
            <a:r>
              <a:rPr lang="en-US" sz="1600" dirty="0" smtClean="0">
                <a:latin typeface="Calibri" charset="0"/>
                <a:ea typeface="Calibri" charset="0"/>
                <a:cs typeface="Calibri" charset="0"/>
              </a:rPr>
              <a:t>Never 100% reliable, but: </a:t>
            </a:r>
            <a:r>
              <a:rPr lang="en-US" sz="1600" u="sng" dirty="0" smtClean="0">
                <a:solidFill>
                  <a:srgbClr val="FF0000"/>
                </a:solidFill>
                <a:latin typeface="Calibri" charset="0"/>
                <a:ea typeface="Calibri" charset="0"/>
                <a:cs typeface="Calibri" charset="0"/>
              </a:rPr>
              <a:t>different receivers possible!</a:t>
            </a:r>
          </a:p>
          <a:p>
            <a:pPr marL="914400" lvl="1" indent="-514350">
              <a:buClr>
                <a:schemeClr val="tx1"/>
              </a:buClr>
              <a:buFont typeface="+mj-lt"/>
              <a:buAutoNum type="alphaLcParenR"/>
            </a:pPr>
            <a:r>
              <a:rPr lang="en-US" sz="1600" dirty="0" smtClean="0">
                <a:latin typeface="Calibri" charset="0"/>
                <a:ea typeface="Calibri" charset="0"/>
                <a:cs typeface="Calibri" charset="0"/>
              </a:rPr>
              <a:t>Historically considered impractical, but recent work:</a:t>
            </a:r>
            <a:br>
              <a:rPr lang="en-US" sz="1600" dirty="0" smtClean="0">
                <a:latin typeface="Calibri" charset="0"/>
                <a:ea typeface="Calibri" charset="0"/>
                <a:cs typeface="Calibri" charset="0"/>
              </a:rPr>
            </a:br>
            <a:r>
              <a:rPr lang="en-US" sz="1200" i="1" dirty="0" smtClean="0">
                <a:latin typeface="Calibri" charset="0"/>
                <a:ea typeface="Calibri" charset="0"/>
                <a:cs typeface="Calibri" charset="0"/>
              </a:rPr>
              <a:t> </a:t>
            </a:r>
            <a:r>
              <a:rPr lang="en-US" sz="1400" i="1" dirty="0" smtClean="0">
                <a:latin typeface="Calibri" charset="0"/>
                <a:ea typeface="Calibri" charset="0"/>
                <a:cs typeface="Calibri" charset="0"/>
              </a:rPr>
              <a:t>David Hayes, Simone </a:t>
            </a:r>
            <a:r>
              <a:rPr lang="en-US" sz="1400" i="1" dirty="0" err="1" smtClean="0">
                <a:latin typeface="Calibri" charset="0"/>
                <a:ea typeface="Calibri" charset="0"/>
                <a:cs typeface="Calibri" charset="0"/>
              </a:rPr>
              <a:t>Ferlin</a:t>
            </a:r>
            <a:r>
              <a:rPr lang="en-US" sz="1400" i="1" dirty="0" smtClean="0">
                <a:latin typeface="Calibri" charset="0"/>
                <a:ea typeface="Calibri" charset="0"/>
                <a:cs typeface="Calibri" charset="0"/>
              </a:rPr>
              <a:t>-Oliveira, Michael </a:t>
            </a:r>
            <a:r>
              <a:rPr lang="en-US" sz="1400" i="1" dirty="0" err="1" smtClean="0">
                <a:latin typeface="Calibri" charset="0"/>
                <a:ea typeface="Calibri" charset="0"/>
                <a:cs typeface="Calibri" charset="0"/>
              </a:rPr>
              <a:t>Welzl</a:t>
            </a:r>
            <a:r>
              <a:rPr lang="en-US" sz="1400" i="1" dirty="0" smtClean="0">
                <a:latin typeface="Calibri" charset="0"/>
                <a:ea typeface="Calibri" charset="0"/>
                <a:cs typeface="Calibri" charset="0"/>
              </a:rPr>
              <a:t>: "Practical Passive Shared Bottleneck Detection Using Shape Summary Statistics, IEEE LCN 2014, 8-11 September 2014</a:t>
            </a:r>
            <a:endParaRPr lang="en-US" sz="2400" dirty="0">
              <a:latin typeface="Calibri" charset="0"/>
              <a:ea typeface="Calibri" charset="0"/>
              <a:cs typeface="Calibri" charset="0"/>
            </a:endParaRPr>
          </a:p>
        </p:txBody>
      </p:sp>
    </p:spTree>
    <p:custDataLst>
      <p:tags r:id="rId1"/>
    </p:custDataLst>
    <p:extLst>
      <p:ext uri="{BB962C8B-B14F-4D97-AF65-F5344CB8AC3E}">
        <p14:creationId xmlns:p14="http://schemas.microsoft.com/office/powerpoint/2010/main" val="1937178942"/>
      </p:ext>
    </p:extLst>
  </p:cSld>
  <p:clrMapOvr>
    <a:masterClrMapping/>
  </p:clrMapOvr>
  <mc:AlternateContent xmlns:mc="http://schemas.openxmlformats.org/markup-compatibility/2006" xmlns:p14="http://schemas.microsoft.com/office/powerpoint/2010/main">
    <mc:Choice Requires="p14">
      <p:transition spd="slow" p14:dur="2000" advTm="51726"/>
    </mc:Choice>
    <mc:Fallback xmlns="">
      <p:transition spd="slow" advTm="517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16" name="Shape 316"/>
          <p:cNvGrpSpPr/>
          <p:nvPr/>
        </p:nvGrpSpPr>
        <p:grpSpPr>
          <a:xfrm>
            <a:off x="916458" y="1019750"/>
            <a:ext cx="214624" cy="214624"/>
            <a:chOff x="2594050" y="1631825"/>
            <a:chExt cx="439625" cy="439625"/>
          </a:xfrm>
        </p:grpSpPr>
        <p:sp>
          <p:nvSpPr>
            <p:cNvPr id="317" name="Shape 317"/>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8" name="Shape 318"/>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9" name="Shape 319"/>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0" name="Shape 320"/>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Date Placeholder 1"/>
          <p:cNvSpPr>
            <a:spLocks noGrp="1"/>
          </p:cNvSpPr>
          <p:nvPr>
            <p:ph type="dt" sz="half" idx="10"/>
          </p:nvPr>
        </p:nvSpPr>
        <p:spPr/>
        <p:txBody>
          <a:bodyPr/>
          <a:lstStyle/>
          <a:p>
            <a:fld id="{A920D08A-EDF6-8049-BD57-1F7D2FDABFBB}"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14</a:t>
            </a:fld>
            <a:endParaRPr lang="en-US"/>
          </a:p>
        </p:txBody>
      </p:sp>
      <p:sp>
        <p:nvSpPr>
          <p:cNvPr id="17" name="TextBox 16"/>
          <p:cNvSpPr txBox="1"/>
          <p:nvPr/>
        </p:nvSpPr>
        <p:spPr>
          <a:xfrm rot="5400000">
            <a:off x="3864805" y="-3897203"/>
            <a:ext cx="1414392" cy="9144002"/>
          </a:xfrm>
          <a:prstGeom prst="rect">
            <a:avLst/>
          </a:prstGeom>
          <a:solidFill>
            <a:schemeClr val="tx1">
              <a:lumMod val="85000"/>
              <a:lumOff val="15000"/>
            </a:schemeClr>
          </a:solidFill>
          <a:ln>
            <a:noFill/>
          </a:ln>
        </p:spPr>
        <p:txBody>
          <a:bodyPr wrap="square" rtlCol="0" anchor="ctr">
            <a:noAutofit/>
          </a:bodyPr>
          <a:lstStyle/>
          <a:p>
            <a:pPr marL="407988" lvl="0"/>
            <a:endParaRPr lang="en" sz="2400" b="1" dirty="0">
              <a:solidFill>
                <a:srgbClr val="FF9F13"/>
              </a:solidFill>
              <a:latin typeface="Gill Sans MT" charset="0"/>
              <a:ea typeface="Gill Sans MT" charset="0"/>
              <a:cs typeface="Gill Sans MT" charset="0"/>
              <a:sym typeface="Lora"/>
            </a:endParaRPr>
          </a:p>
        </p:txBody>
      </p:sp>
      <p:sp>
        <p:nvSpPr>
          <p:cNvPr id="19" name="TextBox 18"/>
          <p:cNvSpPr txBox="1"/>
          <p:nvPr/>
        </p:nvSpPr>
        <p:spPr>
          <a:xfrm>
            <a:off x="1802818" y="351632"/>
            <a:ext cx="7174927"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#3   Apply to different CCs</a:t>
            </a:r>
            <a:endParaRPr lang="en-US" sz="3600" b="1" i="1" dirty="0">
              <a:solidFill>
                <a:srgbClr val="FF9F13"/>
              </a:solidFill>
              <a:latin typeface="Gill Sans Light" charset="0"/>
              <a:ea typeface="Gill Sans Light" charset="0"/>
              <a:cs typeface="Gill Sans Light" charset="0"/>
            </a:endParaRPr>
          </a:p>
        </p:txBody>
      </p:sp>
      <p:sp>
        <p:nvSpPr>
          <p:cNvPr id="15" name="TextBox 14"/>
          <p:cNvSpPr txBox="1"/>
          <p:nvPr/>
        </p:nvSpPr>
        <p:spPr>
          <a:xfrm>
            <a:off x="305587" y="2530823"/>
            <a:ext cx="1869440" cy="369332"/>
          </a:xfrm>
          <a:prstGeom prst="rect">
            <a:avLst/>
          </a:prstGeom>
          <a:noFill/>
        </p:spPr>
        <p:txBody>
          <a:bodyPr wrap="square" rtlCol="0">
            <a:spAutoFit/>
          </a:bodyPr>
          <a:lstStyle/>
          <a:p>
            <a:r>
              <a:rPr lang="en-US" sz="1800" b="1" dirty="0" smtClean="0">
                <a:solidFill>
                  <a:srgbClr val="FF9F13"/>
                </a:solidFill>
              </a:rPr>
              <a:t>Loss-based</a:t>
            </a:r>
            <a:endParaRPr lang="en-US" sz="1800" b="1" dirty="0">
              <a:solidFill>
                <a:srgbClr val="FF9F13"/>
              </a:solidFill>
            </a:endParaRPr>
          </a:p>
        </p:txBody>
      </p:sp>
      <p:sp>
        <p:nvSpPr>
          <p:cNvPr id="34" name="TextBox 33"/>
          <p:cNvSpPr txBox="1"/>
          <p:nvPr/>
        </p:nvSpPr>
        <p:spPr>
          <a:xfrm>
            <a:off x="314769" y="3373128"/>
            <a:ext cx="1869440" cy="369332"/>
          </a:xfrm>
          <a:prstGeom prst="rect">
            <a:avLst/>
          </a:prstGeom>
          <a:noFill/>
        </p:spPr>
        <p:txBody>
          <a:bodyPr wrap="square" rtlCol="0">
            <a:spAutoFit/>
          </a:bodyPr>
          <a:lstStyle/>
          <a:p>
            <a:r>
              <a:rPr lang="en-US" sz="1800" b="1" dirty="0" smtClean="0">
                <a:solidFill>
                  <a:srgbClr val="FF9F13"/>
                </a:solidFill>
              </a:rPr>
              <a:t>Delay-based</a:t>
            </a:r>
            <a:endParaRPr lang="en-US" b="1" dirty="0">
              <a:solidFill>
                <a:srgbClr val="FF9F13"/>
              </a:solidFill>
            </a:endParaRPr>
          </a:p>
        </p:txBody>
      </p:sp>
      <p:cxnSp>
        <p:nvCxnSpPr>
          <p:cNvPr id="18" name="Straight Arrow Connector 17"/>
          <p:cNvCxnSpPr/>
          <p:nvPr/>
        </p:nvCxnSpPr>
        <p:spPr>
          <a:xfrm>
            <a:off x="2866470" y="1692919"/>
            <a:ext cx="3937101" cy="15593"/>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767330" y="1753905"/>
            <a:ext cx="1016000" cy="307777"/>
          </a:xfrm>
          <a:prstGeom prst="rect">
            <a:avLst/>
          </a:prstGeom>
          <a:noFill/>
        </p:spPr>
        <p:txBody>
          <a:bodyPr wrap="square" rtlCol="0">
            <a:spAutoFit/>
          </a:bodyPr>
          <a:lstStyle/>
          <a:p>
            <a:r>
              <a:rPr lang="en-US" b="1" dirty="0" smtClean="0">
                <a:solidFill>
                  <a:srgbClr val="FF9F13"/>
                </a:solidFill>
              </a:rPr>
              <a:t>Simple</a:t>
            </a:r>
            <a:endParaRPr lang="en-US" b="1" dirty="0">
              <a:solidFill>
                <a:srgbClr val="FF9F13"/>
              </a:solidFill>
            </a:endParaRPr>
          </a:p>
        </p:txBody>
      </p:sp>
      <p:sp>
        <p:nvSpPr>
          <p:cNvPr id="40" name="TextBox 39"/>
          <p:cNvSpPr txBox="1"/>
          <p:nvPr/>
        </p:nvSpPr>
        <p:spPr>
          <a:xfrm>
            <a:off x="5949950" y="1766025"/>
            <a:ext cx="1536700" cy="307777"/>
          </a:xfrm>
          <a:prstGeom prst="rect">
            <a:avLst/>
          </a:prstGeom>
          <a:noFill/>
        </p:spPr>
        <p:txBody>
          <a:bodyPr wrap="square" rtlCol="0">
            <a:spAutoFit/>
          </a:bodyPr>
          <a:lstStyle/>
          <a:p>
            <a:r>
              <a:rPr lang="en-US" b="1" dirty="0" smtClean="0">
                <a:solidFill>
                  <a:srgbClr val="FF9F13"/>
                </a:solidFill>
              </a:rPr>
              <a:t>Sophisticated</a:t>
            </a:r>
            <a:endParaRPr lang="en-US" b="1" dirty="0">
              <a:solidFill>
                <a:srgbClr val="FF9F13"/>
              </a:solidFill>
            </a:endParaRPr>
          </a:p>
        </p:txBody>
      </p:sp>
      <p:cxnSp>
        <p:nvCxnSpPr>
          <p:cNvPr id="44" name="Straight Connector 43"/>
          <p:cNvCxnSpPr/>
          <p:nvPr/>
        </p:nvCxnSpPr>
        <p:spPr>
          <a:xfrm flipV="1">
            <a:off x="2935385" y="3041352"/>
            <a:ext cx="4573543" cy="32057"/>
          </a:xfrm>
          <a:prstGeom prst="line">
            <a:avLst/>
          </a:prstGeom>
          <a:ln w="5715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241800" y="2229678"/>
            <a:ext cx="10600" cy="1783522"/>
          </a:xfrm>
          <a:prstGeom prst="line">
            <a:avLst/>
          </a:prstGeom>
          <a:ln w="5715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832695" y="2229678"/>
            <a:ext cx="10160" cy="1794922"/>
          </a:xfrm>
          <a:prstGeom prst="line">
            <a:avLst/>
          </a:prstGeom>
          <a:ln w="5715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159377" y="2511626"/>
            <a:ext cx="1389612" cy="400110"/>
          </a:xfrm>
          <a:prstGeom prst="rect">
            <a:avLst/>
          </a:prstGeom>
          <a:noFill/>
        </p:spPr>
        <p:txBody>
          <a:bodyPr wrap="square" rtlCol="0">
            <a:spAutoFit/>
          </a:bodyPr>
          <a:lstStyle/>
          <a:p>
            <a:r>
              <a:rPr lang="en-US" sz="2000" b="1" dirty="0" smtClean="0"/>
              <a:t>RAP</a:t>
            </a:r>
            <a:endParaRPr lang="en-US" sz="3600" b="1" dirty="0"/>
          </a:p>
        </p:txBody>
      </p:sp>
      <p:sp>
        <p:nvSpPr>
          <p:cNvPr id="56" name="TextBox 55"/>
          <p:cNvSpPr txBox="1"/>
          <p:nvPr/>
        </p:nvSpPr>
        <p:spPr>
          <a:xfrm>
            <a:off x="4480813" y="2498208"/>
            <a:ext cx="1538733" cy="400110"/>
          </a:xfrm>
          <a:prstGeom prst="rect">
            <a:avLst/>
          </a:prstGeom>
          <a:noFill/>
        </p:spPr>
        <p:txBody>
          <a:bodyPr wrap="square" rtlCol="0">
            <a:spAutoFit/>
          </a:bodyPr>
          <a:lstStyle/>
          <a:p>
            <a:r>
              <a:rPr lang="en-US" sz="2000" b="1" dirty="0" smtClean="0"/>
              <a:t>TFRC</a:t>
            </a:r>
            <a:endParaRPr lang="en-US" sz="2400" b="1" dirty="0"/>
          </a:p>
        </p:txBody>
      </p:sp>
      <p:sp>
        <p:nvSpPr>
          <p:cNvPr id="57" name="TextBox 56"/>
          <p:cNvSpPr txBox="1"/>
          <p:nvPr/>
        </p:nvSpPr>
        <p:spPr>
          <a:xfrm>
            <a:off x="6053858" y="2492399"/>
            <a:ext cx="1389612" cy="400110"/>
          </a:xfrm>
          <a:prstGeom prst="rect">
            <a:avLst/>
          </a:prstGeom>
          <a:noFill/>
        </p:spPr>
        <p:txBody>
          <a:bodyPr wrap="square" rtlCol="0">
            <a:spAutoFit/>
          </a:bodyPr>
          <a:lstStyle/>
          <a:p>
            <a:r>
              <a:rPr lang="en-US" sz="2000" b="1" dirty="0" smtClean="0"/>
              <a:t>TCP</a:t>
            </a:r>
            <a:endParaRPr lang="en-US" sz="2000" b="1" dirty="0"/>
          </a:p>
        </p:txBody>
      </p:sp>
      <p:sp>
        <p:nvSpPr>
          <p:cNvPr id="58" name="TextBox 57"/>
          <p:cNvSpPr txBox="1"/>
          <p:nvPr/>
        </p:nvSpPr>
        <p:spPr>
          <a:xfrm>
            <a:off x="2947750" y="3340342"/>
            <a:ext cx="1389612" cy="400110"/>
          </a:xfrm>
          <a:prstGeom prst="rect">
            <a:avLst/>
          </a:prstGeom>
          <a:noFill/>
        </p:spPr>
        <p:txBody>
          <a:bodyPr wrap="square" rtlCol="0">
            <a:spAutoFit/>
          </a:bodyPr>
          <a:lstStyle/>
          <a:p>
            <a:r>
              <a:rPr lang="en-US" sz="2000" b="1" smtClean="0"/>
              <a:t>LEDBAT</a:t>
            </a:r>
            <a:endParaRPr lang="en-US" sz="3600" b="1" dirty="0"/>
          </a:p>
        </p:txBody>
      </p:sp>
      <p:sp>
        <p:nvSpPr>
          <p:cNvPr id="59" name="TextBox 58"/>
          <p:cNvSpPr txBox="1"/>
          <p:nvPr/>
        </p:nvSpPr>
        <p:spPr>
          <a:xfrm>
            <a:off x="4480813" y="3321798"/>
            <a:ext cx="1538733" cy="400110"/>
          </a:xfrm>
          <a:prstGeom prst="rect">
            <a:avLst/>
          </a:prstGeom>
          <a:noFill/>
        </p:spPr>
        <p:txBody>
          <a:bodyPr wrap="square" rtlCol="0">
            <a:spAutoFit/>
          </a:bodyPr>
          <a:lstStyle/>
          <a:p>
            <a:r>
              <a:rPr lang="en-US" sz="2000" b="1" dirty="0" smtClean="0"/>
              <a:t>NADA</a:t>
            </a:r>
            <a:endParaRPr lang="en-US" sz="2400" b="1" dirty="0"/>
          </a:p>
        </p:txBody>
      </p:sp>
      <p:sp>
        <p:nvSpPr>
          <p:cNvPr id="60" name="TextBox 59"/>
          <p:cNvSpPr txBox="1"/>
          <p:nvPr/>
        </p:nvSpPr>
        <p:spPr>
          <a:xfrm>
            <a:off x="6053858" y="3315989"/>
            <a:ext cx="1389612" cy="400110"/>
          </a:xfrm>
          <a:prstGeom prst="rect">
            <a:avLst/>
          </a:prstGeom>
          <a:noFill/>
        </p:spPr>
        <p:txBody>
          <a:bodyPr wrap="square" rtlCol="0">
            <a:spAutoFit/>
          </a:bodyPr>
          <a:lstStyle/>
          <a:p>
            <a:r>
              <a:rPr lang="en-US" sz="2000" b="1" dirty="0" smtClean="0"/>
              <a:t>GCC</a:t>
            </a:r>
            <a:endParaRPr lang="en-US" sz="2000" b="1" dirty="0"/>
          </a:p>
        </p:txBody>
      </p:sp>
    </p:spTree>
    <p:custDataLst>
      <p:tags r:id="rId1"/>
    </p:custDataLst>
    <p:extLst>
      <p:ext uri="{BB962C8B-B14F-4D97-AF65-F5344CB8AC3E}">
        <p14:creationId xmlns:p14="http://schemas.microsoft.com/office/powerpoint/2010/main" val="1375249628"/>
      </p:ext>
    </p:extLst>
  </p:cSld>
  <p:clrMapOvr>
    <a:masterClrMapping/>
  </p:clrMapOvr>
  <mc:AlternateContent xmlns:mc="http://schemas.openxmlformats.org/markup-compatibility/2006" xmlns:p14="http://schemas.microsoft.com/office/powerpoint/2010/main">
    <mc:Choice Requires="p14">
      <p:transition p14:dur="0" advTm="72569"/>
    </mc:Choice>
    <mc:Fallback xmlns="">
      <p:transition advTm="725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4" grpId="0"/>
      <p:bldP spid="27" grpId="0"/>
      <p:bldP spid="40" grpId="0"/>
      <p:bldP spid="38" grpId="0"/>
      <p:bldP spid="56" grpId="0"/>
      <p:bldP spid="57" grpId="0"/>
      <p:bldP spid="58" grpId="0"/>
      <p:bldP spid="59"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6032D5-7EBC-CD42-BAE6-08692C5D956C}" type="datetime1">
              <a:rPr lang="nb-NO" smtClean="0"/>
              <a:t>25.04.2018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A96359-3FF0-DC44-97DD-52D0BB2C83F0}" type="slidenum">
              <a:rPr lang="en-US" smtClean="0"/>
              <a:t>15</a:t>
            </a:fld>
            <a:endParaRPr lang="en-US"/>
          </a:p>
        </p:txBody>
      </p:sp>
      <p:sp>
        <p:nvSpPr>
          <p:cNvPr id="70" name="TextBox 69"/>
          <p:cNvSpPr txBox="1"/>
          <p:nvPr/>
        </p:nvSpPr>
        <p:spPr>
          <a:xfrm>
            <a:off x="0" y="0"/>
            <a:ext cx="9143999" cy="5143500"/>
          </a:xfrm>
          <a:prstGeom prst="rect">
            <a:avLst/>
          </a:prstGeom>
          <a:solidFill>
            <a:schemeClr val="tx1">
              <a:lumMod val="85000"/>
              <a:lumOff val="15000"/>
            </a:schemeClr>
          </a:solidFill>
          <a:ln>
            <a:noFill/>
          </a:ln>
        </p:spPr>
        <p:txBody>
          <a:bodyPr wrap="square" rtlCol="0" anchor="ctr">
            <a:noAutofit/>
          </a:bodyPr>
          <a:lstStyle/>
          <a:p>
            <a:pPr marL="407988" lvl="0" algn="ctr"/>
            <a:r>
              <a:rPr lang="en-US" sz="3200" b="1" dirty="0" smtClean="0">
                <a:solidFill>
                  <a:srgbClr val="FF9F13"/>
                </a:solidFill>
                <a:latin typeface="Gill Sans MT" charset="0"/>
                <a:ea typeface="Gill Sans MT" charset="0"/>
                <a:cs typeface="Gill Sans MT" charset="0"/>
                <a:sym typeface="Lora"/>
              </a:rPr>
              <a:t>Reduce overall loss and delay</a:t>
            </a:r>
            <a:endParaRPr lang="en" sz="3200" b="1" dirty="0">
              <a:solidFill>
                <a:srgbClr val="FF9F13"/>
              </a:solidFill>
              <a:latin typeface="Gill Sans MT" charset="0"/>
              <a:ea typeface="Gill Sans MT" charset="0"/>
              <a:cs typeface="Gill Sans MT" charset="0"/>
              <a:sym typeface="Lora"/>
            </a:endParaRPr>
          </a:p>
        </p:txBody>
      </p:sp>
      <p:sp>
        <p:nvSpPr>
          <p:cNvPr id="76" name="TextBox 75"/>
          <p:cNvSpPr txBox="1"/>
          <p:nvPr/>
        </p:nvSpPr>
        <p:spPr>
          <a:xfrm>
            <a:off x="4295140" y="1414135"/>
            <a:ext cx="924791"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#4</a:t>
            </a:r>
            <a:endParaRPr lang="en-US" sz="3600" b="1" i="1" dirty="0">
              <a:solidFill>
                <a:srgbClr val="FF9F13"/>
              </a:solidFill>
              <a:latin typeface="Gill Sans Light" charset="0"/>
              <a:ea typeface="Gill Sans Light" charset="0"/>
              <a:cs typeface="Gill Sans Light" charset="0"/>
            </a:endParaRPr>
          </a:p>
        </p:txBody>
      </p:sp>
    </p:spTree>
    <p:extLst>
      <p:ext uri="{BB962C8B-B14F-4D97-AF65-F5344CB8AC3E}">
        <p14:creationId xmlns:p14="http://schemas.microsoft.com/office/powerpoint/2010/main" val="70274011"/>
      </p:ext>
    </p:extLst>
  </p:cSld>
  <p:clrMapOvr>
    <a:masterClrMapping/>
  </p:clrMapOvr>
  <mc:AlternateContent xmlns:mc="http://schemas.openxmlformats.org/markup-compatibility/2006" xmlns:p14="http://schemas.microsoft.com/office/powerpoint/2010/main">
    <mc:Choice Requires="p14">
      <p:transition spd="slow" p14:dur="2000" advTm="9401"/>
    </mc:Choice>
    <mc:Fallback xmlns="">
      <p:transition spd="slow" advTm="940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561" y="289668"/>
            <a:ext cx="6809700" cy="435599"/>
          </a:xfrm>
        </p:spPr>
        <p:txBody>
          <a:bodyPr/>
          <a:lstStyle/>
          <a:p>
            <a:r>
              <a:rPr lang="en-US" sz="1800" dirty="0" smtClean="0">
                <a:solidFill>
                  <a:schemeClr val="tx1"/>
                </a:solidFill>
              </a:rPr>
              <a:t>Evaluations</a:t>
            </a:r>
            <a:endParaRPr lang="en-US" sz="1800" b="1" dirty="0">
              <a:solidFill>
                <a:schemeClr val="tx1"/>
              </a:solidFill>
            </a:endParaRPr>
          </a:p>
        </p:txBody>
      </p:sp>
      <p:sp>
        <p:nvSpPr>
          <p:cNvPr id="4" name="Slide Number Placeholder 3"/>
          <p:cNvSpPr>
            <a:spLocks noGrp="1"/>
          </p:cNvSpPr>
          <p:nvPr>
            <p:ph type="sldNum" sz="quarter" idx="12"/>
          </p:nvPr>
        </p:nvSpPr>
        <p:spPr/>
        <p:txBody>
          <a:bodyPr/>
          <a:lstStyle/>
          <a:p>
            <a:fld id="{C750CD11-033E-654D-8688-9E53E890C154}" type="slidenum">
              <a:rPr lang="en-US" smtClean="0"/>
              <a:t>16</a:t>
            </a:fld>
            <a:endParaRPr lang="en-US" dirty="0"/>
          </a:p>
        </p:txBody>
      </p:sp>
      <p:cxnSp>
        <p:nvCxnSpPr>
          <p:cNvPr id="5"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6"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cxnSp>
        <p:nvCxnSpPr>
          <p:cNvPr id="10"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grpSp>
        <p:nvGrpSpPr>
          <p:cNvPr id="14" name="Shape 574"/>
          <p:cNvGrpSpPr/>
          <p:nvPr/>
        </p:nvGrpSpPr>
        <p:grpSpPr>
          <a:xfrm>
            <a:off x="476879" y="339074"/>
            <a:ext cx="435021" cy="323445"/>
            <a:chOff x="5247525" y="3007275"/>
            <a:chExt cx="517575" cy="384825"/>
          </a:xfrm>
        </p:grpSpPr>
        <p:sp>
          <p:nvSpPr>
            <p:cNvPr id="15" name="Shape 575"/>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76"/>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3" name="TextBox 12"/>
          <p:cNvSpPr txBox="1"/>
          <p:nvPr/>
        </p:nvSpPr>
        <p:spPr>
          <a:xfrm>
            <a:off x="1473791" y="2666510"/>
            <a:ext cx="6959009" cy="1692771"/>
          </a:xfrm>
          <a:prstGeom prst="rect">
            <a:avLst/>
          </a:prstGeom>
          <a:noFill/>
        </p:spPr>
        <p:txBody>
          <a:bodyPr wrap="square" rtlCol="0">
            <a:spAutoFit/>
          </a:bodyPr>
          <a:lstStyle/>
          <a:p>
            <a:r>
              <a:rPr lang="en-US" sz="1600" b="1" dirty="0">
                <a:solidFill>
                  <a:schemeClr val="accent2">
                    <a:lumMod val="75000"/>
                  </a:schemeClr>
                </a:solidFill>
              </a:rPr>
              <a:t>TCP congestion control coupling</a:t>
            </a:r>
          </a:p>
          <a:p>
            <a:endParaRPr lang="en-US" sz="1600" b="1" dirty="0">
              <a:solidFill>
                <a:schemeClr val="tx1"/>
              </a:solidFill>
            </a:endParaRPr>
          </a:p>
          <a:p>
            <a:pPr marL="285750" indent="-285750">
              <a:buFont typeface="Wingdings" charset="2"/>
              <a:buChar char="Ø"/>
            </a:pPr>
            <a:r>
              <a:rPr lang="en-US" sz="1200" b="1" dirty="0" smtClean="0">
                <a:solidFill>
                  <a:schemeClr val="tx1"/>
                </a:solidFill>
              </a:rPr>
              <a:t>Novel ACK clock mechanism for initializing IW</a:t>
            </a:r>
          </a:p>
          <a:p>
            <a:pPr marL="285750" indent="-285750">
              <a:buFont typeface="Wingdings" charset="2"/>
              <a:buChar char="Ø"/>
            </a:pPr>
            <a:r>
              <a:rPr lang="en-US" sz="1200" b="1" dirty="0" smtClean="0">
                <a:solidFill>
                  <a:schemeClr val="tx1"/>
                </a:solidFill>
              </a:rPr>
              <a:t>RFC 2140bis </a:t>
            </a:r>
          </a:p>
          <a:p>
            <a:pPr marL="285750" indent="-285750">
              <a:buFont typeface="Wingdings" charset="2"/>
              <a:buChar char="Ø"/>
            </a:pPr>
            <a:r>
              <a:rPr lang="en-US" sz="1200" b="1" dirty="0" smtClean="0">
                <a:solidFill>
                  <a:schemeClr val="tx1"/>
                </a:solidFill>
              </a:rPr>
              <a:t>TCP-IN-UDP encapsulation</a:t>
            </a:r>
          </a:p>
          <a:p>
            <a:pPr marL="285750" indent="-285750">
              <a:buFont typeface="Wingdings" charset="2"/>
              <a:buChar char="Ø"/>
            </a:pPr>
            <a:r>
              <a:rPr lang="en-US" sz="1200" b="1" dirty="0" smtClean="0">
                <a:solidFill>
                  <a:schemeClr val="tx1"/>
                </a:solidFill>
              </a:rPr>
              <a:t>TCP CCC</a:t>
            </a:r>
          </a:p>
          <a:p>
            <a:pPr marL="285750" indent="-285750">
              <a:buFont typeface="Wingdings" charset="2"/>
              <a:buChar char="Ø"/>
            </a:pPr>
            <a:r>
              <a:rPr lang="en-US" sz="1200" b="1" dirty="0" smtClean="0">
                <a:solidFill>
                  <a:schemeClr val="tx1"/>
                </a:solidFill>
              </a:rPr>
              <a:t>Combining different </a:t>
            </a:r>
            <a:r>
              <a:rPr lang="en-US" sz="1200" b="1" dirty="0" smtClean="0">
                <a:solidFill>
                  <a:schemeClr val="tx1"/>
                </a:solidFill>
              </a:rPr>
              <a:t>CCC (LEDBAT </a:t>
            </a:r>
            <a:r>
              <a:rPr lang="en-US" sz="1200" b="1" dirty="0" smtClean="0">
                <a:solidFill>
                  <a:schemeClr val="tx1"/>
                </a:solidFill>
              </a:rPr>
              <a:t>and TCP)</a:t>
            </a:r>
            <a:r>
              <a:rPr lang="en-US" sz="1200" b="1" dirty="0" smtClean="0">
                <a:solidFill>
                  <a:schemeClr val="accent2">
                    <a:lumMod val="75000"/>
                  </a:schemeClr>
                </a:solidFill>
              </a:rPr>
              <a:t>					  	</a:t>
            </a:r>
            <a:endParaRPr lang="en-US" sz="1200" b="1" dirty="0">
              <a:solidFill>
                <a:schemeClr val="accent2">
                  <a:lumMod val="75000"/>
                </a:schemeClr>
              </a:solidFill>
            </a:endParaRPr>
          </a:p>
        </p:txBody>
      </p:sp>
      <p:sp>
        <p:nvSpPr>
          <p:cNvPr id="17" name="TextBox 16"/>
          <p:cNvSpPr txBox="1"/>
          <p:nvPr/>
        </p:nvSpPr>
        <p:spPr>
          <a:xfrm>
            <a:off x="8395658" y="3139584"/>
            <a:ext cx="1066910" cy="415498"/>
          </a:xfrm>
          <a:prstGeom prst="rect">
            <a:avLst/>
          </a:prstGeom>
          <a:noFill/>
        </p:spPr>
        <p:txBody>
          <a:bodyPr wrap="square" rtlCol="0">
            <a:spAutoFit/>
          </a:bodyPr>
          <a:lstStyle/>
          <a:p>
            <a:r>
              <a:rPr lang="en-US" sz="1050" i="1" dirty="0" smtClean="0">
                <a:solidFill>
                  <a:schemeClr val="accent1"/>
                </a:solidFill>
              </a:rPr>
              <a:t>ANRW’16</a:t>
            </a:r>
          </a:p>
          <a:p>
            <a:endParaRPr lang="en-US" sz="1050" i="1" dirty="0">
              <a:solidFill>
                <a:schemeClr val="accent1"/>
              </a:solidFill>
            </a:endParaRPr>
          </a:p>
        </p:txBody>
      </p:sp>
      <p:sp>
        <p:nvSpPr>
          <p:cNvPr id="18" name="TextBox 17"/>
          <p:cNvSpPr txBox="1"/>
          <p:nvPr/>
        </p:nvSpPr>
        <p:spPr>
          <a:xfrm>
            <a:off x="8098092" y="3335739"/>
            <a:ext cx="1194167" cy="253916"/>
          </a:xfrm>
          <a:prstGeom prst="rect">
            <a:avLst/>
          </a:prstGeom>
          <a:noFill/>
        </p:spPr>
        <p:txBody>
          <a:bodyPr wrap="square" rtlCol="0">
            <a:spAutoFit/>
          </a:bodyPr>
          <a:lstStyle/>
          <a:p>
            <a:r>
              <a:rPr lang="en-US" sz="1050" i="1" dirty="0" smtClean="0">
                <a:solidFill>
                  <a:schemeClr val="accent1"/>
                </a:solidFill>
              </a:rPr>
              <a:t>TCPM WG Draft</a:t>
            </a:r>
            <a:endParaRPr lang="en-US" sz="1050" i="1" dirty="0">
              <a:solidFill>
                <a:schemeClr val="accent1"/>
              </a:solidFill>
            </a:endParaRPr>
          </a:p>
        </p:txBody>
      </p:sp>
      <p:sp>
        <p:nvSpPr>
          <p:cNvPr id="19" name="TextBox 18"/>
          <p:cNvSpPr txBox="1"/>
          <p:nvPr/>
        </p:nvSpPr>
        <p:spPr>
          <a:xfrm>
            <a:off x="8621345" y="3743721"/>
            <a:ext cx="1045310" cy="253916"/>
          </a:xfrm>
          <a:prstGeom prst="rect">
            <a:avLst/>
          </a:prstGeom>
          <a:noFill/>
        </p:spPr>
        <p:txBody>
          <a:bodyPr wrap="square" rtlCol="0">
            <a:spAutoFit/>
          </a:bodyPr>
          <a:lstStyle/>
          <a:p>
            <a:r>
              <a:rPr lang="en-US" sz="1050" i="1" dirty="0" smtClean="0">
                <a:solidFill>
                  <a:schemeClr val="accent1"/>
                </a:solidFill>
              </a:rPr>
              <a:t>GI’18</a:t>
            </a:r>
            <a:endParaRPr lang="en-US" sz="1050" i="1" dirty="0">
              <a:solidFill>
                <a:schemeClr val="accent1"/>
              </a:solidFill>
            </a:endParaRPr>
          </a:p>
        </p:txBody>
      </p:sp>
      <p:sp>
        <p:nvSpPr>
          <p:cNvPr id="20" name="TextBox 19"/>
          <p:cNvSpPr txBox="1"/>
          <p:nvPr/>
        </p:nvSpPr>
        <p:spPr>
          <a:xfrm>
            <a:off x="8367225" y="3912823"/>
            <a:ext cx="1045310" cy="253916"/>
          </a:xfrm>
          <a:prstGeom prst="rect">
            <a:avLst/>
          </a:prstGeom>
          <a:noFill/>
        </p:spPr>
        <p:txBody>
          <a:bodyPr wrap="square" rtlCol="0">
            <a:spAutoFit/>
          </a:bodyPr>
          <a:lstStyle/>
          <a:p>
            <a:r>
              <a:rPr lang="en-US" sz="1050" i="1" dirty="0" smtClean="0">
                <a:solidFill>
                  <a:schemeClr val="accent1"/>
                </a:solidFill>
              </a:rPr>
              <a:t>IMCEC’16</a:t>
            </a:r>
            <a:endParaRPr lang="en-US" sz="1050" i="1" dirty="0">
              <a:solidFill>
                <a:schemeClr val="accent1"/>
              </a:solidFill>
            </a:endParaRPr>
          </a:p>
        </p:txBody>
      </p:sp>
      <p:sp>
        <p:nvSpPr>
          <p:cNvPr id="21" name="TextBox 20"/>
          <p:cNvSpPr txBox="1"/>
          <p:nvPr/>
        </p:nvSpPr>
        <p:spPr>
          <a:xfrm>
            <a:off x="7932239" y="3555619"/>
            <a:ext cx="1337469" cy="253916"/>
          </a:xfrm>
          <a:prstGeom prst="rect">
            <a:avLst/>
          </a:prstGeom>
          <a:noFill/>
        </p:spPr>
        <p:txBody>
          <a:bodyPr wrap="square" rtlCol="0">
            <a:spAutoFit/>
          </a:bodyPr>
          <a:lstStyle/>
          <a:p>
            <a:r>
              <a:rPr lang="en-US" sz="1050" i="1" dirty="0" smtClean="0">
                <a:solidFill>
                  <a:schemeClr val="accent1"/>
                </a:solidFill>
              </a:rPr>
              <a:t>IRTF  ICCRG Draft</a:t>
            </a:r>
            <a:endParaRPr lang="en-US" sz="1050" i="1" dirty="0">
              <a:solidFill>
                <a:schemeClr val="accent1"/>
              </a:solidFill>
            </a:endParaRPr>
          </a:p>
        </p:txBody>
      </p:sp>
      <p:sp>
        <p:nvSpPr>
          <p:cNvPr id="22" name="TextBox 21"/>
          <p:cNvSpPr txBox="1"/>
          <p:nvPr/>
        </p:nvSpPr>
        <p:spPr>
          <a:xfrm>
            <a:off x="1458252" y="1144488"/>
            <a:ext cx="6959009" cy="1138773"/>
          </a:xfrm>
          <a:prstGeom prst="rect">
            <a:avLst/>
          </a:prstGeom>
          <a:noFill/>
        </p:spPr>
        <p:txBody>
          <a:bodyPr wrap="square" rtlCol="0">
            <a:spAutoFit/>
          </a:bodyPr>
          <a:lstStyle/>
          <a:p>
            <a:r>
              <a:rPr lang="en-US" sz="1600" b="1" dirty="0" smtClean="0">
                <a:solidFill>
                  <a:schemeClr val="accent2">
                    <a:lumMod val="75000"/>
                  </a:schemeClr>
                </a:solidFill>
              </a:rPr>
              <a:t>Coupled Congestion Control for RTP Media</a:t>
            </a:r>
          </a:p>
          <a:p>
            <a:endParaRPr lang="en-US" sz="1600" b="1" dirty="0">
              <a:solidFill>
                <a:schemeClr val="accent2">
                  <a:lumMod val="75000"/>
                </a:schemeClr>
              </a:solidFill>
            </a:endParaRPr>
          </a:p>
          <a:p>
            <a:pPr marL="285750" lvl="3" indent="-285750">
              <a:buFont typeface="Wingdings" charset="2"/>
              <a:buChar char="Ø"/>
            </a:pPr>
            <a:r>
              <a:rPr lang="en-US" sz="1200" b="1" dirty="0" smtClean="0">
                <a:solidFill>
                  <a:schemeClr val="tx1"/>
                </a:solidFill>
              </a:rPr>
              <a:t>RAP and TFRC  </a:t>
            </a:r>
          </a:p>
          <a:p>
            <a:pPr marL="285750" lvl="3" indent="-285750">
              <a:buFont typeface="Wingdings" charset="2"/>
              <a:buChar char="Ø"/>
            </a:pPr>
            <a:r>
              <a:rPr lang="en-US" sz="1200" b="1" dirty="0" err="1" smtClean="0">
                <a:solidFill>
                  <a:schemeClr val="tx1"/>
                </a:solidFill>
              </a:rPr>
              <a:t>WebRTC</a:t>
            </a:r>
            <a:r>
              <a:rPr lang="en-US" sz="1200" b="1" dirty="0" smtClean="0">
                <a:solidFill>
                  <a:schemeClr val="tx1"/>
                </a:solidFill>
              </a:rPr>
              <a:t> congestion controllers (NADA and GCC)</a:t>
            </a:r>
          </a:p>
          <a:p>
            <a:pPr marL="285750" lvl="3" indent="-285750">
              <a:buFont typeface="Wingdings" charset="2"/>
              <a:buChar char="Ø"/>
            </a:pPr>
            <a:r>
              <a:rPr lang="en-US" sz="1200" b="1" dirty="0" smtClean="0">
                <a:solidFill>
                  <a:schemeClr val="tx1"/>
                </a:solidFill>
              </a:rPr>
              <a:t>I-D </a:t>
            </a:r>
            <a:r>
              <a:rPr lang="mr-IN" sz="1200" b="1" dirty="0" smtClean="0">
                <a:solidFill>
                  <a:schemeClr val="tx1"/>
                </a:solidFill>
              </a:rPr>
              <a:t>–</a:t>
            </a:r>
            <a:r>
              <a:rPr lang="en-US" sz="1200" b="1" dirty="0" smtClean="0">
                <a:solidFill>
                  <a:schemeClr val="tx1"/>
                </a:solidFill>
              </a:rPr>
              <a:t> IETF RMCAT WG</a:t>
            </a:r>
            <a:r>
              <a:rPr lang="en-US" sz="1200" b="1" dirty="0" smtClean="0">
                <a:solidFill>
                  <a:schemeClr val="accent2">
                    <a:lumMod val="75000"/>
                  </a:schemeClr>
                </a:solidFill>
              </a:rPr>
              <a:t>				  	</a:t>
            </a:r>
            <a:endParaRPr lang="en-US" sz="1200" b="1" dirty="0">
              <a:solidFill>
                <a:schemeClr val="accent2">
                  <a:lumMod val="75000"/>
                </a:schemeClr>
              </a:solidFill>
            </a:endParaRPr>
          </a:p>
        </p:txBody>
      </p:sp>
      <p:sp>
        <p:nvSpPr>
          <p:cNvPr id="23" name="TextBox 22"/>
          <p:cNvSpPr txBox="1"/>
          <p:nvPr/>
        </p:nvSpPr>
        <p:spPr>
          <a:xfrm>
            <a:off x="6769214" y="1507391"/>
            <a:ext cx="2647507" cy="261610"/>
          </a:xfrm>
          <a:prstGeom prst="rect">
            <a:avLst/>
          </a:prstGeom>
          <a:noFill/>
        </p:spPr>
        <p:txBody>
          <a:bodyPr wrap="square" rtlCol="0">
            <a:spAutoFit/>
          </a:bodyPr>
          <a:lstStyle/>
          <a:p>
            <a:r>
              <a:rPr lang="en-US" sz="1050" i="1" dirty="0">
                <a:solidFill>
                  <a:schemeClr val="accent1"/>
                </a:solidFill>
              </a:rPr>
              <a:t> </a:t>
            </a:r>
            <a:r>
              <a:rPr lang="en-US" sz="1050" i="1" dirty="0" smtClean="0">
                <a:solidFill>
                  <a:schemeClr val="accent1"/>
                </a:solidFill>
              </a:rPr>
              <a:t>           </a:t>
            </a:r>
            <a:r>
              <a:rPr lang="en-US" sz="1050" i="1" dirty="0" smtClean="0">
                <a:solidFill>
                  <a:schemeClr val="accent1"/>
                </a:solidFill>
              </a:rPr>
              <a:t>SIGCOMM </a:t>
            </a:r>
            <a:r>
              <a:rPr lang="en-US" sz="1050" i="1" dirty="0" smtClean="0">
                <a:solidFill>
                  <a:schemeClr val="accent1"/>
                </a:solidFill>
              </a:rPr>
              <a:t>CCR’14, CSWS’14</a:t>
            </a:r>
            <a:endParaRPr lang="en-US" sz="1050" i="1" dirty="0">
              <a:solidFill>
                <a:schemeClr val="accent1"/>
              </a:solidFill>
            </a:endParaRPr>
          </a:p>
        </p:txBody>
      </p:sp>
      <p:sp>
        <p:nvSpPr>
          <p:cNvPr id="24" name="TextBox 23"/>
          <p:cNvSpPr txBox="1"/>
          <p:nvPr/>
        </p:nvSpPr>
        <p:spPr>
          <a:xfrm>
            <a:off x="8367225" y="1766812"/>
            <a:ext cx="925034" cy="253916"/>
          </a:xfrm>
          <a:prstGeom prst="rect">
            <a:avLst/>
          </a:prstGeom>
          <a:noFill/>
        </p:spPr>
        <p:txBody>
          <a:bodyPr wrap="square" rtlCol="0">
            <a:spAutoFit/>
          </a:bodyPr>
          <a:lstStyle/>
          <a:p>
            <a:r>
              <a:rPr lang="en-US" sz="1050" i="1" dirty="0" smtClean="0">
                <a:solidFill>
                  <a:schemeClr val="accent1"/>
                </a:solidFill>
              </a:rPr>
              <a:t>  NOMS’16</a:t>
            </a:r>
            <a:endParaRPr lang="en-US" sz="1050" i="1" dirty="0">
              <a:solidFill>
                <a:schemeClr val="accent1"/>
              </a:solidFill>
            </a:endParaRPr>
          </a:p>
        </p:txBody>
      </p:sp>
      <p:sp>
        <p:nvSpPr>
          <p:cNvPr id="25" name="TextBox 24"/>
          <p:cNvSpPr txBox="1"/>
          <p:nvPr/>
        </p:nvSpPr>
        <p:spPr>
          <a:xfrm>
            <a:off x="7845499" y="1967254"/>
            <a:ext cx="1339702" cy="253916"/>
          </a:xfrm>
          <a:prstGeom prst="rect">
            <a:avLst/>
          </a:prstGeom>
          <a:noFill/>
        </p:spPr>
        <p:txBody>
          <a:bodyPr wrap="square" rtlCol="0">
            <a:spAutoFit/>
          </a:bodyPr>
          <a:lstStyle/>
          <a:p>
            <a:r>
              <a:rPr lang="en-US" sz="1050" i="1" dirty="0" smtClean="0">
                <a:solidFill>
                  <a:schemeClr val="accent1"/>
                </a:solidFill>
              </a:rPr>
              <a:t> RFC </a:t>
            </a:r>
            <a:r>
              <a:rPr lang="en-US" sz="1050" i="1" dirty="0" smtClean="0">
                <a:solidFill>
                  <a:schemeClr val="accent1"/>
                </a:solidFill>
              </a:rPr>
              <a:t>editor Queue</a:t>
            </a:r>
            <a:endParaRPr lang="en-US" sz="1050" i="1" dirty="0">
              <a:solidFill>
                <a:schemeClr val="accent1"/>
              </a:solidFill>
            </a:endParaRPr>
          </a:p>
        </p:txBody>
      </p:sp>
    </p:spTree>
    <p:extLst>
      <p:ext uri="{BB962C8B-B14F-4D97-AF65-F5344CB8AC3E}">
        <p14:creationId xmlns:p14="http://schemas.microsoft.com/office/powerpoint/2010/main" val="1287372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2022225" y="1693523"/>
            <a:ext cx="3787799" cy="1159799"/>
          </a:xfrm>
          <a:prstGeom prst="rect">
            <a:avLst/>
          </a:prstGeom>
        </p:spPr>
        <p:txBody>
          <a:bodyPr lIns="91425" tIns="91425" rIns="91425" bIns="91425" anchor="b" anchorCtr="0">
            <a:noAutofit/>
          </a:bodyPr>
          <a:lstStyle/>
          <a:p>
            <a:pPr lvl="0" rtl="0">
              <a:spcBef>
                <a:spcPts val="0"/>
              </a:spcBef>
              <a:buNone/>
            </a:pPr>
            <a:r>
              <a:rPr lang="en-US" dirty="0" smtClean="0"/>
              <a:t>Evaluations </a:t>
            </a:r>
            <a:endParaRPr lang="en" dirty="0"/>
          </a:p>
        </p:txBody>
      </p:sp>
      <p:sp>
        <p:nvSpPr>
          <p:cNvPr id="100" name="Shape 100"/>
          <p:cNvSpPr txBox="1"/>
          <p:nvPr/>
        </p:nvSpPr>
        <p:spPr>
          <a:xfrm>
            <a:off x="1113451" y="2253724"/>
            <a:ext cx="543899" cy="562199"/>
          </a:xfrm>
          <a:prstGeom prst="rect">
            <a:avLst/>
          </a:prstGeom>
          <a:noFill/>
          <a:ln>
            <a:noFill/>
          </a:ln>
        </p:spPr>
        <p:txBody>
          <a:bodyPr lIns="91425" tIns="91425" rIns="91425" bIns="91425" anchor="ctr" anchorCtr="0">
            <a:noAutofit/>
          </a:bodyPr>
          <a:lstStyle/>
          <a:p>
            <a:pPr lvl="0" algn="ctr">
              <a:spcBef>
                <a:spcPts val="0"/>
              </a:spcBef>
              <a:buNone/>
            </a:pPr>
            <a:endParaRPr lang="en" sz="2400" dirty="0">
              <a:solidFill>
                <a:schemeClr val="dk1"/>
              </a:solidFill>
              <a:latin typeface="Lora"/>
              <a:ea typeface="Lora"/>
              <a:cs typeface="Lora"/>
              <a:sym typeface="Lora"/>
            </a:endParaRPr>
          </a:p>
        </p:txBody>
      </p:sp>
      <p:sp>
        <p:nvSpPr>
          <p:cNvPr id="2" name="Date Placeholder 1"/>
          <p:cNvSpPr>
            <a:spLocks noGrp="1"/>
          </p:cNvSpPr>
          <p:nvPr>
            <p:ph type="dt" sz="half" idx="10"/>
          </p:nvPr>
        </p:nvSpPr>
        <p:spPr/>
        <p:txBody>
          <a:bodyPr/>
          <a:lstStyle/>
          <a:p>
            <a:fld id="{61F1E3EC-B7A6-104A-A938-31A959A77B82}" type="datetime1">
              <a:rPr lang="nb-NO" smtClean="0"/>
              <a:t>25.04.2018</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17</a:t>
            </a:fld>
            <a:endParaRPr lang="en-US"/>
          </a:p>
        </p:txBody>
      </p:sp>
      <p:sp>
        <p:nvSpPr>
          <p:cNvPr id="6" name="TextBox 5"/>
          <p:cNvSpPr txBox="1"/>
          <p:nvPr/>
        </p:nvSpPr>
        <p:spPr>
          <a:xfrm>
            <a:off x="2057399" y="2815923"/>
            <a:ext cx="6959009" cy="1138773"/>
          </a:xfrm>
          <a:prstGeom prst="rect">
            <a:avLst/>
          </a:prstGeom>
          <a:noFill/>
        </p:spPr>
        <p:txBody>
          <a:bodyPr wrap="square" rtlCol="0">
            <a:spAutoFit/>
          </a:bodyPr>
          <a:lstStyle/>
          <a:p>
            <a:r>
              <a:rPr lang="en-US" sz="1600" b="1" dirty="0" smtClean="0">
                <a:solidFill>
                  <a:schemeClr val="accent2">
                    <a:lumMod val="75000"/>
                  </a:schemeClr>
                </a:solidFill>
              </a:rPr>
              <a:t>Coupled Congestion Control for RTP Media</a:t>
            </a:r>
          </a:p>
          <a:p>
            <a:endParaRPr lang="en-US" sz="1600" b="1" dirty="0">
              <a:solidFill>
                <a:schemeClr val="accent2">
                  <a:lumMod val="75000"/>
                </a:schemeClr>
              </a:solidFill>
            </a:endParaRPr>
          </a:p>
          <a:p>
            <a:pPr marL="285750" indent="-285750">
              <a:buFont typeface="Wingdings" charset="2"/>
              <a:buChar char="Ø"/>
            </a:pPr>
            <a:r>
              <a:rPr lang="en-US" sz="1200" b="1" dirty="0" smtClean="0">
                <a:solidFill>
                  <a:schemeClr val="accent2">
                    <a:lumMod val="75000"/>
                  </a:schemeClr>
                </a:solidFill>
              </a:rPr>
              <a:t>RAP and TFRC  </a:t>
            </a:r>
          </a:p>
          <a:p>
            <a:pPr marL="285750" indent="-285750">
              <a:buFont typeface="Wingdings" charset="2"/>
              <a:buChar char="Ø"/>
            </a:pPr>
            <a:r>
              <a:rPr lang="en-US" sz="1200" b="1" dirty="0" err="1" smtClean="0">
                <a:solidFill>
                  <a:schemeClr val="accent2">
                    <a:lumMod val="75000"/>
                  </a:schemeClr>
                </a:solidFill>
              </a:rPr>
              <a:t>WebRTC</a:t>
            </a:r>
            <a:r>
              <a:rPr lang="en-US" sz="1200" b="1" dirty="0" smtClean="0">
                <a:solidFill>
                  <a:schemeClr val="accent2">
                    <a:lumMod val="75000"/>
                  </a:schemeClr>
                </a:solidFill>
              </a:rPr>
              <a:t> congestion controllers (NADA and GCC)</a:t>
            </a:r>
          </a:p>
          <a:p>
            <a:pPr marL="285750" indent="-285750">
              <a:buFont typeface="Wingdings" charset="2"/>
              <a:buChar char="Ø"/>
            </a:pPr>
            <a:r>
              <a:rPr lang="en-US" sz="1200" b="1" dirty="0" smtClean="0">
                <a:solidFill>
                  <a:schemeClr val="accent2">
                    <a:lumMod val="75000"/>
                  </a:schemeClr>
                </a:solidFill>
              </a:rPr>
              <a:t>I-D </a:t>
            </a:r>
            <a:r>
              <a:rPr lang="mr-IN" sz="1200" b="1" dirty="0" smtClean="0">
                <a:solidFill>
                  <a:schemeClr val="accent2">
                    <a:lumMod val="75000"/>
                  </a:schemeClr>
                </a:solidFill>
              </a:rPr>
              <a:t>–</a:t>
            </a:r>
            <a:r>
              <a:rPr lang="en-US" sz="1200" b="1" dirty="0" smtClean="0">
                <a:solidFill>
                  <a:schemeClr val="accent2">
                    <a:lumMod val="75000"/>
                  </a:schemeClr>
                </a:solidFill>
              </a:rPr>
              <a:t> IETF RMCAT WG				  	</a:t>
            </a:r>
            <a:endParaRPr lang="en-US" sz="1200" b="1" dirty="0">
              <a:solidFill>
                <a:schemeClr val="accent2">
                  <a:lumMod val="75000"/>
                </a:schemeClr>
              </a:solidFill>
            </a:endParaRPr>
          </a:p>
        </p:txBody>
      </p:sp>
      <p:sp>
        <p:nvSpPr>
          <p:cNvPr id="8" name="Shape 495"/>
          <p:cNvSpPr/>
          <p:nvPr/>
        </p:nvSpPr>
        <p:spPr>
          <a:xfrm>
            <a:off x="1217016" y="2408367"/>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 name="TextBox 4"/>
          <p:cNvSpPr txBox="1"/>
          <p:nvPr/>
        </p:nvSpPr>
        <p:spPr>
          <a:xfrm>
            <a:off x="6741040" y="3308365"/>
            <a:ext cx="2647507" cy="261610"/>
          </a:xfrm>
          <a:prstGeom prst="rect">
            <a:avLst/>
          </a:prstGeom>
          <a:noFill/>
        </p:spPr>
        <p:txBody>
          <a:bodyPr wrap="square" rtlCol="0">
            <a:spAutoFit/>
          </a:bodyPr>
          <a:lstStyle/>
          <a:p>
            <a:r>
              <a:rPr lang="en-US" sz="1050" i="1" dirty="0" smtClean="0">
                <a:solidFill>
                  <a:schemeClr val="accent1"/>
                </a:solidFill>
              </a:rPr>
              <a:t>SIGCOMM </a:t>
            </a:r>
            <a:r>
              <a:rPr lang="en-US" sz="1050" i="1" dirty="0" smtClean="0">
                <a:solidFill>
                  <a:schemeClr val="accent1"/>
                </a:solidFill>
              </a:rPr>
              <a:t>CCR’14, CSWS’14</a:t>
            </a:r>
            <a:endParaRPr lang="en-US" sz="1050" i="1" dirty="0">
              <a:solidFill>
                <a:schemeClr val="accent1"/>
              </a:solidFill>
            </a:endParaRPr>
          </a:p>
        </p:txBody>
      </p:sp>
      <p:sp>
        <p:nvSpPr>
          <p:cNvPr id="10" name="TextBox 9"/>
          <p:cNvSpPr txBox="1"/>
          <p:nvPr/>
        </p:nvSpPr>
        <p:spPr>
          <a:xfrm>
            <a:off x="6741039" y="3523810"/>
            <a:ext cx="2647507" cy="261610"/>
          </a:xfrm>
          <a:prstGeom prst="rect">
            <a:avLst/>
          </a:prstGeom>
          <a:noFill/>
        </p:spPr>
        <p:txBody>
          <a:bodyPr wrap="square" rtlCol="0">
            <a:spAutoFit/>
          </a:bodyPr>
          <a:lstStyle/>
          <a:p>
            <a:r>
              <a:rPr lang="en-US" sz="1050" i="1" dirty="0" smtClean="0">
                <a:solidFill>
                  <a:schemeClr val="accent1"/>
                </a:solidFill>
              </a:rPr>
              <a:t>NOMS’16</a:t>
            </a:r>
            <a:endParaRPr lang="en-US" sz="1050" i="1" dirty="0">
              <a:solidFill>
                <a:schemeClr val="accent1"/>
              </a:solidFill>
            </a:endParaRPr>
          </a:p>
        </p:txBody>
      </p:sp>
      <p:sp>
        <p:nvSpPr>
          <p:cNvPr id="12" name="TextBox 11"/>
          <p:cNvSpPr txBox="1"/>
          <p:nvPr/>
        </p:nvSpPr>
        <p:spPr>
          <a:xfrm>
            <a:off x="6741038" y="3739253"/>
            <a:ext cx="2647507" cy="261610"/>
          </a:xfrm>
          <a:prstGeom prst="rect">
            <a:avLst/>
          </a:prstGeom>
          <a:noFill/>
        </p:spPr>
        <p:txBody>
          <a:bodyPr wrap="square" rtlCol="0">
            <a:spAutoFit/>
          </a:bodyPr>
          <a:lstStyle/>
          <a:p>
            <a:r>
              <a:rPr lang="en-US" sz="1050" i="1" dirty="0" smtClean="0">
                <a:solidFill>
                  <a:schemeClr val="accent1"/>
                </a:solidFill>
              </a:rPr>
              <a:t>RFC editor Queue</a:t>
            </a:r>
            <a:endParaRPr lang="en-US" sz="1050" i="1" dirty="0">
              <a:solidFill>
                <a:schemeClr val="accent1"/>
              </a:solidFill>
            </a:endParaRPr>
          </a:p>
        </p:txBody>
      </p:sp>
    </p:spTree>
    <p:extLst>
      <p:ext uri="{BB962C8B-B14F-4D97-AF65-F5344CB8AC3E}">
        <p14:creationId xmlns:p14="http://schemas.microsoft.com/office/powerpoint/2010/main" val="1739456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525" y="318942"/>
            <a:ext cx="6809700" cy="435599"/>
          </a:xfrm>
        </p:spPr>
        <p:txBody>
          <a:bodyPr>
            <a:normAutofit fontScale="90000"/>
          </a:bodyPr>
          <a:lstStyle/>
          <a:p>
            <a:r>
              <a:rPr lang="en-US" dirty="0"/>
              <a:t>RAP and TFRC</a:t>
            </a:r>
            <a:endParaRPr lang="en-US" dirty="0"/>
          </a:p>
        </p:txBody>
      </p:sp>
      <p:sp>
        <p:nvSpPr>
          <p:cNvPr id="4" name="Slide Number Placeholder 3"/>
          <p:cNvSpPr>
            <a:spLocks noGrp="1"/>
          </p:cNvSpPr>
          <p:nvPr>
            <p:ph type="sldNum" sz="quarter" idx="12"/>
          </p:nvPr>
        </p:nvSpPr>
        <p:spPr/>
        <p:txBody>
          <a:bodyPr/>
          <a:lstStyle/>
          <a:p>
            <a:fld id="{5A3EEB00-6CBE-0747-AC35-BBA0D81F1CF5}" type="slidenum">
              <a:rPr lang="en-US" smtClean="0"/>
              <a:t>18</a:t>
            </a:fld>
            <a:endParaRPr lang="en-US"/>
          </a:p>
        </p:txBody>
      </p:sp>
      <p:cxnSp>
        <p:nvCxnSpPr>
          <p:cNvPr id="6" name="Shape 33"/>
          <p:cNvCxnSpPr/>
          <p:nvPr/>
        </p:nvCxnSpPr>
        <p:spPr>
          <a:xfrm flipV="1">
            <a:off x="0" y="548472"/>
            <a:ext cx="1917762" cy="10118"/>
          </a:xfrm>
          <a:prstGeom prst="straightConnector1">
            <a:avLst/>
          </a:prstGeom>
          <a:noFill/>
          <a:ln w="9525" cap="flat" cmpd="sng">
            <a:solidFill>
              <a:srgbClr val="CCCCCC"/>
            </a:solidFill>
            <a:prstDash val="solid"/>
            <a:round/>
            <a:headEnd type="none" w="lg" len="lg"/>
            <a:tailEnd type="none" w="lg" len="lg"/>
          </a:ln>
        </p:spPr>
      </p:cxnSp>
      <p:cxnSp>
        <p:nvCxnSpPr>
          <p:cNvPr id="7" name="Shape 43"/>
          <p:cNvCxnSpPr/>
          <p:nvPr/>
        </p:nvCxnSpPr>
        <p:spPr>
          <a:xfrm flipV="1">
            <a:off x="5620460" y="558589"/>
            <a:ext cx="3523540" cy="1"/>
          </a:xfrm>
          <a:prstGeom prst="straightConnector1">
            <a:avLst/>
          </a:prstGeom>
          <a:noFill/>
          <a:ln w="9525" cap="flat" cmpd="sng">
            <a:solidFill>
              <a:srgbClr val="CCCCCC"/>
            </a:solidFill>
            <a:prstDash val="solid"/>
            <a:round/>
            <a:headEnd type="none" w="lg" len="lg"/>
            <a:tailEnd type="none" w="lg" len="lg"/>
          </a:ln>
        </p:spPr>
      </p:cxnSp>
      <p:sp>
        <p:nvSpPr>
          <p:cNvPr id="8" name="Shape 34"/>
          <p:cNvSpPr/>
          <p:nvPr/>
        </p:nvSpPr>
        <p:spPr>
          <a:xfrm>
            <a:off x="815686" y="318942"/>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9" name="Shape 618"/>
          <p:cNvGrpSpPr/>
          <p:nvPr/>
        </p:nvGrpSpPr>
        <p:grpSpPr>
          <a:xfrm>
            <a:off x="890010" y="414381"/>
            <a:ext cx="369504" cy="268182"/>
            <a:chOff x="4604550" y="3714775"/>
            <a:chExt cx="439625" cy="319075"/>
          </a:xfrm>
        </p:grpSpPr>
        <p:sp>
          <p:nvSpPr>
            <p:cNvPr id="10"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1" name="Content Placeholder 2"/>
          <p:cNvSpPr txBox="1">
            <a:spLocks/>
          </p:cNvSpPr>
          <p:nvPr/>
        </p:nvSpPr>
        <p:spPr>
          <a:xfrm>
            <a:off x="701749" y="984071"/>
            <a:ext cx="4292001" cy="4525963"/>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342900" marR="0" lvl="0" indent="-342900" algn="l" rtl="0">
              <a:lnSpc>
                <a:spcPct val="100000"/>
              </a:lnSpc>
              <a:spcBef>
                <a:spcPts val="600"/>
              </a:spcBef>
              <a:spcAft>
                <a:spcPts val="0"/>
              </a:spcAft>
              <a:buClr>
                <a:schemeClr val="tx1"/>
              </a:buClr>
              <a:buSzPct val="100000"/>
              <a:buFont typeface="Wingdings" charset="2"/>
              <a:buChar char="q"/>
              <a:defRPr sz="2400" b="0" i="0" u="none" strike="noStrike" cap="none">
                <a:solidFill>
                  <a:srgbClr val="000000"/>
                </a:solidFill>
                <a:latin typeface="Quattrocento Sans"/>
                <a:ea typeface="Quattrocento Sans"/>
                <a:cs typeface="Quattrocento Sans"/>
                <a:sym typeface="Quattrocento Sans"/>
              </a:defRPr>
            </a:lvl1pPr>
            <a:lvl2pPr marL="342900" marR="0" lvl="1" indent="-342900" algn="l" rtl="0">
              <a:lnSpc>
                <a:spcPct val="100000"/>
              </a:lnSpc>
              <a:spcBef>
                <a:spcPts val="480"/>
              </a:spcBef>
              <a:spcAft>
                <a:spcPts val="0"/>
              </a:spcAft>
              <a:buClr>
                <a:schemeClr val="tx1"/>
              </a:buClr>
              <a:buSzPct val="100000"/>
              <a:buFont typeface="Wingdings" charset="2"/>
              <a:buChar char="Ø"/>
              <a:defRPr sz="2000" b="0" i="0" u="none" strike="noStrike" cap="none">
                <a:solidFill>
                  <a:srgbClr val="000000"/>
                </a:solidFill>
                <a:latin typeface="Quattrocento Sans"/>
                <a:ea typeface="Quattrocento Sans"/>
                <a:cs typeface="Quattrocento Sans"/>
                <a:sym typeface="Quattrocento Sans"/>
              </a:defRPr>
            </a:lvl2pPr>
            <a:lvl3pPr marL="1339850" marR="0" lvl="2" indent="-312738" algn="l" rtl="0">
              <a:lnSpc>
                <a:spcPct val="100000"/>
              </a:lnSpc>
              <a:spcBef>
                <a:spcPts val="480"/>
              </a:spcBef>
              <a:spcAft>
                <a:spcPts val="0"/>
              </a:spcAft>
              <a:buClr>
                <a:schemeClr val="tx1"/>
              </a:buClr>
              <a:buSzPct val="75000"/>
              <a:buFont typeface="HiraginoSans-W3" charset="-128"/>
              <a:buChar char="☞"/>
              <a:tabLst/>
              <a:defRPr sz="2000" b="0" i="0" u="none" strike="noStrike" cap="none" baseline="0">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L="896938" marR="0" lvl="4" indent="-312738" algn="l" rtl="0">
              <a:lnSpc>
                <a:spcPct val="100000"/>
              </a:lnSpc>
              <a:spcBef>
                <a:spcPts val="360"/>
              </a:spcBef>
              <a:spcAft>
                <a:spcPts val="0"/>
              </a:spcAft>
              <a:buClr>
                <a:schemeClr val="tx1"/>
              </a:buClr>
              <a:buSzPct val="75000"/>
              <a:buFont typeface="LucidaGrande" charset="0"/>
              <a:buChar char="▶"/>
              <a:tabLst/>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r>
              <a:rPr lang="en-US" dirty="0" smtClean="0"/>
              <a:t>Every time the congestion controller of a flow determines a new sending rate, the flow calls UPDATE</a:t>
            </a:r>
          </a:p>
          <a:p>
            <a:pPr marL="742950" lvl="2" indent="-342900"/>
            <a:r>
              <a:rPr lang="en-US" dirty="0" smtClean="0"/>
              <a:t>FSE updates the sum of all rates, calculates the sending rates for all the flows and distributes them</a:t>
            </a:r>
          </a:p>
          <a:p>
            <a:pPr marL="0" indent="-400050"/>
            <a:r>
              <a:rPr lang="en-US" dirty="0" smtClean="0"/>
              <a:t>Results were not good</a:t>
            </a:r>
          </a:p>
          <a:p>
            <a:pPr marL="800100" lvl="2" indent="-400050"/>
            <a:r>
              <a:rPr lang="en-US" dirty="0" smtClean="0"/>
              <a:t>Details are in the paper</a:t>
            </a:r>
          </a:p>
          <a:p>
            <a:endParaRPr lang="en-US" dirty="0"/>
          </a:p>
        </p:txBody>
      </p:sp>
      <p:sp>
        <p:nvSpPr>
          <p:cNvPr id="23" name="Rectangle 22"/>
          <p:cNvSpPr/>
          <p:nvPr/>
        </p:nvSpPr>
        <p:spPr>
          <a:xfrm>
            <a:off x="5818186" y="2527001"/>
            <a:ext cx="3829837" cy="1015663"/>
          </a:xfrm>
          <a:prstGeom prst="rect">
            <a:avLst/>
          </a:prstGeom>
        </p:spPr>
        <p:txBody>
          <a:bodyPr wrap="square">
            <a:spAutoFit/>
          </a:bodyPr>
          <a:lstStyle/>
          <a:p>
            <a:pPr>
              <a:defRPr/>
            </a:pPr>
            <a:r>
              <a:rPr lang="en-US" sz="1200" b="1" dirty="0">
                <a:solidFill>
                  <a:schemeClr val="accent1"/>
                </a:solidFill>
                <a:cs typeface="Helvetica Light" charset="0"/>
              </a:rPr>
              <a:t>for all flows i in FG </a:t>
            </a:r>
            <a:r>
              <a:rPr lang="en-US" sz="1200" b="1" dirty="0" smtClean="0">
                <a:solidFill>
                  <a:schemeClr val="accent1"/>
                </a:solidFill>
                <a:cs typeface="Helvetica Light" charset="0"/>
              </a:rPr>
              <a:t>do</a:t>
            </a:r>
          </a:p>
          <a:p>
            <a:pPr>
              <a:defRPr/>
            </a:pPr>
            <a:r>
              <a:rPr lang="en-US" sz="1200" b="1" dirty="0">
                <a:solidFill>
                  <a:schemeClr val="accent1"/>
                </a:solidFill>
                <a:cs typeface="Helvetica Light" charset="0"/>
              </a:rPr>
              <a:t> </a:t>
            </a:r>
            <a:r>
              <a:rPr lang="en-US" sz="1200" b="1" dirty="0" smtClean="0">
                <a:solidFill>
                  <a:schemeClr val="accent1"/>
                </a:solidFill>
                <a:cs typeface="Helvetica Light" charset="0"/>
              </a:rPr>
              <a:t>     </a:t>
            </a:r>
            <a:r>
              <a:rPr lang="en-US" sz="1200" b="1" dirty="0" smtClean="0">
                <a:solidFill>
                  <a:schemeClr val="accent1"/>
                </a:solidFill>
                <a:cs typeface="Helvetica Light" charset="0"/>
              </a:rPr>
              <a:t>FSE_R(i</a:t>
            </a:r>
            <a:r>
              <a:rPr lang="en-US" sz="1200" b="1" dirty="0">
                <a:solidFill>
                  <a:schemeClr val="accent1"/>
                </a:solidFill>
                <a:cs typeface="Helvetica Light" charset="0"/>
              </a:rPr>
              <a:t>) = (P(i)</a:t>
            </a:r>
            <a:r>
              <a:rPr lang="en-US" sz="1200" b="1" dirty="0" smtClean="0">
                <a:solidFill>
                  <a:schemeClr val="accent1"/>
                </a:solidFill>
                <a:cs typeface="Helvetica Light" charset="0"/>
              </a:rPr>
              <a:t>*</a:t>
            </a:r>
            <a:r>
              <a:rPr lang="en-US" sz="2400" b="1" dirty="0" smtClean="0">
                <a:solidFill>
                  <a:schemeClr val="accent1"/>
                </a:solidFill>
                <a:cs typeface="Helvetica Light" charset="0"/>
              </a:rPr>
              <a:t>Σ</a:t>
            </a:r>
            <a:r>
              <a:rPr lang="en-US" sz="1200" b="1" dirty="0" smtClean="0">
                <a:solidFill>
                  <a:schemeClr val="accent1"/>
                </a:solidFill>
                <a:cs typeface="Helvetica Light" charset="0"/>
              </a:rPr>
              <a:t>CR</a:t>
            </a:r>
            <a:r>
              <a:rPr lang="en-US" sz="1200" b="1" dirty="0">
                <a:solidFill>
                  <a:schemeClr val="accent1"/>
                </a:solidFill>
                <a:cs typeface="Helvetica Light" charset="0"/>
              </a:rPr>
              <a:t>)/</a:t>
            </a:r>
            <a:r>
              <a:rPr lang="en-US" sz="2400" b="1" dirty="0">
                <a:solidFill>
                  <a:schemeClr val="accent1"/>
                </a:solidFill>
                <a:cs typeface="Helvetica Light" charset="0"/>
              </a:rPr>
              <a:t>Σ</a:t>
            </a:r>
            <a:r>
              <a:rPr lang="en-US" sz="1200" b="1" dirty="0">
                <a:solidFill>
                  <a:schemeClr val="accent1"/>
                </a:solidFill>
                <a:cs typeface="Helvetica Light" charset="0"/>
              </a:rPr>
              <a:t>P</a:t>
            </a:r>
          </a:p>
          <a:p>
            <a:pPr>
              <a:defRPr/>
            </a:pPr>
            <a:r>
              <a:rPr lang="en-US" sz="1200" b="1" dirty="0">
                <a:solidFill>
                  <a:schemeClr val="accent1"/>
                </a:solidFill>
                <a:cs typeface="Helvetica Light" charset="0"/>
              </a:rPr>
              <a:t> </a:t>
            </a:r>
            <a:r>
              <a:rPr lang="en-US" sz="1200" b="1" dirty="0" smtClean="0">
                <a:solidFill>
                  <a:schemeClr val="accent1"/>
                </a:solidFill>
                <a:cs typeface="Helvetica Light" charset="0"/>
              </a:rPr>
              <a:t>     </a:t>
            </a:r>
            <a:r>
              <a:rPr lang="en-US" sz="1200" b="1" dirty="0" smtClean="0">
                <a:solidFill>
                  <a:schemeClr val="accent1"/>
                </a:solidFill>
                <a:cs typeface="Helvetica Light" charset="0"/>
              </a:rPr>
              <a:t>send </a:t>
            </a:r>
            <a:r>
              <a:rPr lang="en-US" sz="1200" b="1" dirty="0" smtClean="0">
                <a:solidFill>
                  <a:schemeClr val="accent1"/>
                </a:solidFill>
                <a:cs typeface="Helvetica Light" charset="0"/>
              </a:rPr>
              <a:t>FSE_R(i) to the flow I</a:t>
            </a:r>
          </a:p>
          <a:p>
            <a:pPr>
              <a:defRPr/>
            </a:pPr>
            <a:r>
              <a:rPr lang="en-US" sz="1200" b="1" dirty="0" smtClean="0">
                <a:solidFill>
                  <a:schemeClr val="accent1"/>
                </a:solidFill>
                <a:cs typeface="Helvetica Light" charset="0"/>
              </a:rPr>
              <a:t>end </a:t>
            </a:r>
            <a:r>
              <a:rPr lang="en-US" sz="1200" b="1" dirty="0">
                <a:solidFill>
                  <a:schemeClr val="accent1"/>
                </a:solidFill>
                <a:cs typeface="Helvetica Light" charset="0"/>
              </a:rPr>
              <a:t>for</a:t>
            </a:r>
          </a:p>
        </p:txBody>
      </p:sp>
      <p:sp>
        <p:nvSpPr>
          <p:cNvPr id="24" name="Line 3"/>
          <p:cNvSpPr>
            <a:spLocks noChangeShapeType="1"/>
          </p:cNvSpPr>
          <p:nvPr/>
        </p:nvSpPr>
        <p:spPr bwMode="auto">
          <a:xfrm flipV="1">
            <a:off x="4993750" y="3019106"/>
            <a:ext cx="760809" cy="0"/>
          </a:xfrm>
          <a:prstGeom prst="line">
            <a:avLst/>
          </a:prstGeom>
          <a:noFill/>
          <a:ln w="38100" cap="rnd" cmpd="sng">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defRPr/>
            </a:pPr>
            <a:endParaRPr lang="en-US" sz="2400">
              <a:cs typeface="Helvetica Light" charset="0"/>
            </a:endParaRPr>
          </a:p>
        </p:txBody>
      </p:sp>
    </p:spTree>
    <p:extLst>
      <p:ext uri="{BB962C8B-B14F-4D97-AF65-F5344CB8AC3E}">
        <p14:creationId xmlns:p14="http://schemas.microsoft.com/office/powerpoint/2010/main" val="137012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525" y="318942"/>
            <a:ext cx="6809700" cy="435599"/>
          </a:xfrm>
        </p:spPr>
        <p:txBody>
          <a:bodyPr>
            <a:normAutofit fontScale="90000"/>
          </a:bodyPr>
          <a:lstStyle/>
          <a:p>
            <a:r>
              <a:rPr lang="en-US" dirty="0"/>
              <a:t>RAP and TFRC</a:t>
            </a:r>
            <a:endParaRPr lang="en-US" dirty="0"/>
          </a:p>
        </p:txBody>
      </p:sp>
      <p:sp>
        <p:nvSpPr>
          <p:cNvPr id="3" name="Content Placeholder 2"/>
          <p:cNvSpPr>
            <a:spLocks noGrp="1"/>
          </p:cNvSpPr>
          <p:nvPr>
            <p:ph idx="1"/>
          </p:nvPr>
        </p:nvSpPr>
        <p:spPr>
          <a:xfrm>
            <a:off x="1398831" y="1233378"/>
            <a:ext cx="5822851" cy="3459850"/>
          </a:xfrm>
        </p:spPr>
        <p:txBody>
          <a:bodyPr>
            <a:normAutofit fontScale="92500"/>
          </a:bodyPr>
          <a:lstStyle/>
          <a:p>
            <a:pPr>
              <a:buNone/>
            </a:pPr>
            <a:r>
              <a:rPr lang="en-US" dirty="0" smtClean="0"/>
              <a:t>Idea: reduce the rate on congestion as one flow.</a:t>
            </a:r>
          </a:p>
          <a:p>
            <a:pPr>
              <a:buNone/>
            </a:pPr>
            <a:endParaRPr lang="en-US" dirty="0"/>
          </a:p>
          <a:p>
            <a:r>
              <a:rPr lang="en-US" dirty="0" smtClean="0"/>
              <a:t>No congestion:  increase the aggregate by I/N where I is the increase factor.</a:t>
            </a:r>
          </a:p>
          <a:p>
            <a:r>
              <a:rPr lang="en-US" dirty="0" smtClean="0"/>
              <a:t>Congestion: Proportionally reduce the rate to emulate the congestion response of one flow. </a:t>
            </a:r>
          </a:p>
          <a:p>
            <a:pPr lvl="1"/>
            <a:r>
              <a:rPr lang="en-US" dirty="0" smtClean="0"/>
              <a:t>Avoid over-reacting: set a time (2RTTs) to react only once in the same loss event.</a:t>
            </a:r>
          </a:p>
        </p:txBody>
      </p:sp>
      <p:sp>
        <p:nvSpPr>
          <p:cNvPr id="4" name="Slide Number Placeholder 3"/>
          <p:cNvSpPr>
            <a:spLocks noGrp="1"/>
          </p:cNvSpPr>
          <p:nvPr>
            <p:ph type="sldNum" sz="quarter" idx="12"/>
          </p:nvPr>
        </p:nvSpPr>
        <p:spPr/>
        <p:txBody>
          <a:bodyPr/>
          <a:lstStyle/>
          <a:p>
            <a:fld id="{5A3EEB00-6CBE-0747-AC35-BBA0D81F1CF5}" type="slidenum">
              <a:rPr lang="en-US" smtClean="0"/>
              <a:t>19</a:t>
            </a:fld>
            <a:endParaRPr lang="en-US"/>
          </a:p>
        </p:txBody>
      </p:sp>
      <p:cxnSp>
        <p:nvCxnSpPr>
          <p:cNvPr id="6" name="Shape 33"/>
          <p:cNvCxnSpPr/>
          <p:nvPr/>
        </p:nvCxnSpPr>
        <p:spPr>
          <a:xfrm flipV="1">
            <a:off x="0" y="548472"/>
            <a:ext cx="1917762" cy="10118"/>
          </a:xfrm>
          <a:prstGeom prst="straightConnector1">
            <a:avLst/>
          </a:prstGeom>
          <a:noFill/>
          <a:ln w="9525" cap="flat" cmpd="sng">
            <a:solidFill>
              <a:srgbClr val="CCCCCC"/>
            </a:solidFill>
            <a:prstDash val="solid"/>
            <a:round/>
            <a:headEnd type="none" w="lg" len="lg"/>
            <a:tailEnd type="none" w="lg" len="lg"/>
          </a:ln>
        </p:spPr>
      </p:cxnSp>
      <p:cxnSp>
        <p:nvCxnSpPr>
          <p:cNvPr id="7" name="Shape 43"/>
          <p:cNvCxnSpPr/>
          <p:nvPr/>
        </p:nvCxnSpPr>
        <p:spPr>
          <a:xfrm flipV="1">
            <a:off x="5620460" y="558589"/>
            <a:ext cx="3523540" cy="1"/>
          </a:xfrm>
          <a:prstGeom prst="straightConnector1">
            <a:avLst/>
          </a:prstGeom>
          <a:noFill/>
          <a:ln w="9525" cap="flat" cmpd="sng">
            <a:solidFill>
              <a:srgbClr val="CCCCCC"/>
            </a:solidFill>
            <a:prstDash val="solid"/>
            <a:round/>
            <a:headEnd type="none" w="lg" len="lg"/>
            <a:tailEnd type="none" w="lg" len="lg"/>
          </a:ln>
        </p:spPr>
      </p:cxnSp>
      <p:sp>
        <p:nvSpPr>
          <p:cNvPr id="8" name="Shape 34"/>
          <p:cNvSpPr/>
          <p:nvPr/>
        </p:nvSpPr>
        <p:spPr>
          <a:xfrm>
            <a:off x="815686" y="318942"/>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9" name="Shape 618"/>
          <p:cNvGrpSpPr/>
          <p:nvPr/>
        </p:nvGrpSpPr>
        <p:grpSpPr>
          <a:xfrm>
            <a:off x="890010" y="414381"/>
            <a:ext cx="369504" cy="268182"/>
            <a:chOff x="4604550" y="3714775"/>
            <a:chExt cx="439625" cy="319075"/>
          </a:xfrm>
        </p:grpSpPr>
        <p:sp>
          <p:nvSpPr>
            <p:cNvPr id="10"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2" name="Shape 62"/>
          <p:cNvGrpSpPr/>
          <p:nvPr/>
        </p:nvGrpSpPr>
        <p:grpSpPr>
          <a:xfrm>
            <a:off x="1117873" y="1233378"/>
            <a:ext cx="215966" cy="342398"/>
            <a:chOff x="6718575" y="2318625"/>
            <a:chExt cx="256950" cy="407375"/>
          </a:xfrm>
          <a:solidFill>
            <a:srgbClr val="FFFF00"/>
          </a:solidFill>
        </p:grpSpPr>
        <p:sp>
          <p:nvSpPr>
            <p:cNvPr id="13" name="Shape 6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14" name="Shape 6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15" name="Shape 6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16" name="Shape 6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17" name="Shape 6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18" name="Shape 6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19" name="Shape 6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20" name="Shape 70"/>
            <p:cNvSpPr/>
            <p:nvPr/>
          </p:nvSpPr>
          <p:spPr>
            <a:xfrm>
              <a:off x="6795900" y="2628550"/>
              <a:ext cx="102300" cy="25"/>
            </a:xfrm>
            <a:custGeom>
              <a:avLst/>
              <a:gdLst/>
              <a:ahLst/>
              <a:cxnLst/>
              <a:rect l="0" t="0" r="0" b="0"/>
              <a:pathLst>
                <a:path w="4092" h="1" fill="none" extrusionOk="0">
                  <a:moveTo>
                    <a:pt x="0" y="1"/>
                  </a:moveTo>
                  <a:lnTo>
                    <a:pt x="4092" y="1"/>
                  </a:lnTo>
                </a:path>
              </a:pathLst>
            </a:custGeom>
            <a:grp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grpSp>
    </p:spTree>
    <p:extLst>
      <p:ext uri="{BB962C8B-B14F-4D97-AF65-F5344CB8AC3E}">
        <p14:creationId xmlns:p14="http://schemas.microsoft.com/office/powerpoint/2010/main" val="614989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2022225" y="1693523"/>
            <a:ext cx="3787799" cy="1159799"/>
          </a:xfrm>
          <a:prstGeom prst="rect">
            <a:avLst/>
          </a:prstGeom>
        </p:spPr>
        <p:txBody>
          <a:bodyPr lIns="91425" tIns="91425" rIns="91425" bIns="91425" anchor="b" anchorCtr="0">
            <a:noAutofit/>
          </a:bodyPr>
          <a:lstStyle/>
          <a:p>
            <a:pPr lvl="0" rtl="0">
              <a:spcBef>
                <a:spcPts val="0"/>
              </a:spcBef>
              <a:buNone/>
            </a:pPr>
            <a:r>
              <a:rPr lang="en-US" dirty="0" smtClean="0"/>
              <a:t>Motivation</a:t>
            </a:r>
            <a:endParaRPr lang="en" dirty="0"/>
          </a:p>
        </p:txBody>
      </p:sp>
      <p:sp>
        <p:nvSpPr>
          <p:cNvPr id="100" name="Shape 100"/>
          <p:cNvSpPr txBox="1"/>
          <p:nvPr/>
        </p:nvSpPr>
        <p:spPr>
          <a:xfrm>
            <a:off x="1188789" y="2309888"/>
            <a:ext cx="543899" cy="562199"/>
          </a:xfrm>
          <a:prstGeom prst="rect">
            <a:avLst/>
          </a:prstGeom>
          <a:noFill/>
          <a:ln>
            <a:noFill/>
          </a:ln>
        </p:spPr>
        <p:txBody>
          <a:bodyPr lIns="91425" tIns="91425" rIns="91425" bIns="91425" anchor="ctr" anchorCtr="0">
            <a:noAutofit/>
          </a:bodyPr>
          <a:lstStyle/>
          <a:p>
            <a:pPr lvl="0" algn="ctr">
              <a:spcBef>
                <a:spcPts val="0"/>
              </a:spcBef>
              <a:buNone/>
            </a:pPr>
            <a:r>
              <a:rPr lang="en-US" sz="2400" dirty="0" smtClean="0">
                <a:solidFill>
                  <a:schemeClr val="dk1"/>
                </a:solidFill>
                <a:latin typeface="Lora"/>
                <a:ea typeface="Lora"/>
                <a:cs typeface="Lora"/>
                <a:sym typeface="Lora"/>
              </a:rPr>
              <a:t> </a:t>
            </a:r>
            <a:endParaRPr lang="en" sz="2400" dirty="0">
              <a:solidFill>
                <a:schemeClr val="dk1"/>
              </a:solidFill>
              <a:latin typeface="Lora"/>
              <a:ea typeface="Lora"/>
              <a:cs typeface="Lora"/>
              <a:sym typeface="Lora"/>
            </a:endParaRPr>
          </a:p>
        </p:txBody>
      </p:sp>
      <p:sp>
        <p:nvSpPr>
          <p:cNvPr id="2" name="Date Placeholder 1"/>
          <p:cNvSpPr>
            <a:spLocks noGrp="1"/>
          </p:cNvSpPr>
          <p:nvPr>
            <p:ph type="dt" sz="half" idx="10"/>
          </p:nvPr>
        </p:nvSpPr>
        <p:spPr/>
        <p:txBody>
          <a:bodyPr/>
          <a:lstStyle/>
          <a:p>
            <a:fld id="{61F1E3EC-B7A6-104A-A938-31A959A77B82}" type="datetime1">
              <a:rPr lang="nb-NO" smtClean="0"/>
              <a:t>25.04.2018</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2</a:t>
            </a:fld>
            <a:endParaRPr lang="en-US"/>
          </a:p>
        </p:txBody>
      </p:sp>
      <p:sp>
        <p:nvSpPr>
          <p:cNvPr id="6" name="TextBox 5"/>
          <p:cNvSpPr txBox="1"/>
          <p:nvPr/>
        </p:nvSpPr>
        <p:spPr>
          <a:xfrm>
            <a:off x="2057400" y="2815923"/>
            <a:ext cx="5029200" cy="338554"/>
          </a:xfrm>
          <a:prstGeom prst="rect">
            <a:avLst/>
          </a:prstGeom>
          <a:noFill/>
        </p:spPr>
        <p:txBody>
          <a:bodyPr wrap="square" rtlCol="0">
            <a:spAutoFit/>
          </a:bodyPr>
          <a:lstStyle/>
          <a:p>
            <a:r>
              <a:rPr lang="en-US" sz="1600" b="1" dirty="0" smtClean="0">
                <a:solidFill>
                  <a:schemeClr val="accent2">
                    <a:lumMod val="75000"/>
                  </a:schemeClr>
                </a:solidFill>
              </a:rPr>
              <a:t>Problem Statement</a:t>
            </a:r>
            <a:endParaRPr lang="en-US" sz="1600" b="1" dirty="0">
              <a:solidFill>
                <a:schemeClr val="accent2">
                  <a:lumMod val="75000"/>
                </a:schemeClr>
              </a:solidFill>
            </a:endParaRPr>
          </a:p>
        </p:txBody>
      </p:sp>
      <p:grpSp>
        <p:nvGrpSpPr>
          <p:cNvPr id="8" name="Shape 636"/>
          <p:cNvGrpSpPr/>
          <p:nvPr/>
        </p:nvGrpSpPr>
        <p:grpSpPr>
          <a:xfrm>
            <a:off x="1213959" y="2363372"/>
            <a:ext cx="342881" cy="342902"/>
            <a:chOff x="6643075" y="3664250"/>
            <a:chExt cx="407950" cy="407975"/>
          </a:xfrm>
        </p:grpSpPr>
        <p:sp>
          <p:nvSpPr>
            <p:cNvPr id="9" name="Shape 637"/>
            <p:cNvSpPr/>
            <p:nvPr/>
          </p:nvSpPr>
          <p:spPr>
            <a:xfrm>
              <a:off x="6794075" y="3815250"/>
              <a:ext cx="211300" cy="211300"/>
            </a:xfrm>
            <a:custGeom>
              <a:avLst/>
              <a:gdLst/>
              <a:ahLst/>
              <a:cxnLst/>
              <a:rect l="0" t="0" r="0" b="0"/>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638"/>
            <p:cNvSpPr/>
            <p:nvPr/>
          </p:nvSpPr>
          <p:spPr>
            <a:xfrm>
              <a:off x="6643075" y="3664250"/>
              <a:ext cx="407950" cy="407975"/>
            </a:xfrm>
            <a:custGeom>
              <a:avLst/>
              <a:gdLst/>
              <a:ahLst/>
              <a:cxnLst/>
              <a:rect l="0" t="0" r="0" b="0"/>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808"/>
    </mc:Choice>
    <mc:Fallback xmlns="">
      <p:transition spd="slow" advTm="380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rap-avgqu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475" y="27471"/>
            <a:ext cx="2475991" cy="1729045"/>
          </a:xfrm>
          <a:prstGeom prst="rect">
            <a:avLst/>
          </a:prstGeom>
          <a:solidFill>
            <a:schemeClr val="bg1"/>
          </a:solidFill>
        </p:spPr>
      </p:pic>
      <p:pic>
        <p:nvPicPr>
          <p:cNvPr id="5" name="Picture 4" descr="new-tfrc-avgque.pdf"/>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331151" y="27471"/>
            <a:ext cx="2467335" cy="1723000"/>
          </a:xfrm>
          <a:prstGeom prst="rect">
            <a:avLst/>
          </a:prstGeom>
          <a:solidFill>
            <a:schemeClr val="bg1"/>
          </a:solidFill>
        </p:spPr>
      </p:pic>
      <p:pic>
        <p:nvPicPr>
          <p:cNvPr id="7" name="Picture 6" descr="new-rap-los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476" y="1658905"/>
            <a:ext cx="2456654" cy="1717940"/>
          </a:xfrm>
          <a:prstGeom prst="rect">
            <a:avLst/>
          </a:prstGeom>
          <a:solidFill>
            <a:schemeClr val="bg1"/>
          </a:solidFill>
        </p:spPr>
      </p:pic>
      <p:pic>
        <p:nvPicPr>
          <p:cNvPr id="8" name="Picture 7" descr="new-tfrc-los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9451" y="1658904"/>
            <a:ext cx="2475991" cy="1731462"/>
          </a:xfrm>
          <a:prstGeom prst="rect">
            <a:avLst/>
          </a:prstGeom>
          <a:solidFill>
            <a:schemeClr val="bg1"/>
          </a:solidFill>
        </p:spPr>
      </p:pic>
      <p:sp>
        <p:nvSpPr>
          <p:cNvPr id="11" name="TextBox 10"/>
          <p:cNvSpPr txBox="1"/>
          <p:nvPr/>
        </p:nvSpPr>
        <p:spPr>
          <a:xfrm>
            <a:off x="3696993" y="77372"/>
            <a:ext cx="704331" cy="253916"/>
          </a:xfrm>
          <a:prstGeom prst="rect">
            <a:avLst/>
          </a:prstGeom>
          <a:noFill/>
        </p:spPr>
        <p:txBody>
          <a:bodyPr wrap="square" rtlCol="0">
            <a:spAutoFit/>
          </a:bodyPr>
          <a:lstStyle/>
          <a:p>
            <a:pPr algn="ctr"/>
            <a:r>
              <a:rPr lang="en-US" sz="1050" b="1" dirty="0">
                <a:solidFill>
                  <a:srgbClr val="0000FF"/>
                </a:solidFill>
              </a:rPr>
              <a:t>RAP</a:t>
            </a:r>
          </a:p>
        </p:txBody>
      </p:sp>
      <p:sp>
        <p:nvSpPr>
          <p:cNvPr id="12" name="TextBox 11"/>
          <p:cNvSpPr txBox="1"/>
          <p:nvPr/>
        </p:nvSpPr>
        <p:spPr>
          <a:xfrm>
            <a:off x="4673875" y="77372"/>
            <a:ext cx="704331" cy="253916"/>
          </a:xfrm>
          <a:prstGeom prst="rect">
            <a:avLst/>
          </a:prstGeom>
          <a:noFill/>
        </p:spPr>
        <p:txBody>
          <a:bodyPr wrap="square" rtlCol="0">
            <a:spAutoFit/>
          </a:bodyPr>
          <a:lstStyle/>
          <a:p>
            <a:pPr algn="ctr"/>
            <a:r>
              <a:rPr lang="en-US" sz="1050" b="1" dirty="0">
                <a:solidFill>
                  <a:srgbClr val="0000FF"/>
                </a:solidFill>
              </a:rPr>
              <a:t>TFRC</a:t>
            </a:r>
          </a:p>
        </p:txBody>
      </p:sp>
      <p:sp>
        <p:nvSpPr>
          <p:cNvPr id="13" name="TextBox 12"/>
          <p:cNvSpPr txBox="1"/>
          <p:nvPr/>
        </p:nvSpPr>
        <p:spPr>
          <a:xfrm>
            <a:off x="4265239" y="539545"/>
            <a:ext cx="704331" cy="415498"/>
          </a:xfrm>
          <a:prstGeom prst="rect">
            <a:avLst/>
          </a:prstGeom>
          <a:noFill/>
        </p:spPr>
        <p:txBody>
          <a:bodyPr wrap="square" rtlCol="0">
            <a:spAutoFit/>
          </a:bodyPr>
          <a:lstStyle/>
          <a:p>
            <a:pPr algn="ctr"/>
            <a:r>
              <a:rPr lang="en-US" sz="1050" dirty="0">
                <a:solidFill>
                  <a:srgbClr val="FF0000"/>
                </a:solidFill>
              </a:rPr>
              <a:t>Average Queue</a:t>
            </a:r>
          </a:p>
        </p:txBody>
      </p:sp>
      <p:sp>
        <p:nvSpPr>
          <p:cNvPr id="14" name="TextBox 13"/>
          <p:cNvSpPr txBox="1"/>
          <p:nvPr/>
        </p:nvSpPr>
        <p:spPr>
          <a:xfrm>
            <a:off x="4245116" y="2458755"/>
            <a:ext cx="744578" cy="577081"/>
          </a:xfrm>
          <a:prstGeom prst="rect">
            <a:avLst/>
          </a:prstGeom>
          <a:noFill/>
        </p:spPr>
        <p:txBody>
          <a:bodyPr wrap="square" rtlCol="0">
            <a:spAutoFit/>
          </a:bodyPr>
          <a:lstStyle/>
          <a:p>
            <a:pPr algn="ctr"/>
            <a:r>
              <a:rPr lang="en-US" sz="1050" dirty="0">
                <a:solidFill>
                  <a:srgbClr val="FF0000"/>
                </a:solidFill>
              </a:rPr>
              <a:t>Packet</a:t>
            </a:r>
          </a:p>
          <a:p>
            <a:pPr algn="ctr"/>
            <a:r>
              <a:rPr lang="en-US" sz="1050" dirty="0">
                <a:solidFill>
                  <a:srgbClr val="FF0000"/>
                </a:solidFill>
              </a:rPr>
              <a:t>Loss Ratio</a:t>
            </a:r>
          </a:p>
        </p:txBody>
      </p:sp>
      <p:sp>
        <p:nvSpPr>
          <p:cNvPr id="15" name="Rectangular Callout 14"/>
          <p:cNvSpPr/>
          <p:nvPr/>
        </p:nvSpPr>
        <p:spPr>
          <a:xfrm>
            <a:off x="4076241" y="1635347"/>
            <a:ext cx="2750810" cy="938531"/>
          </a:xfrm>
          <a:prstGeom prst="wedgeRectCallout">
            <a:avLst>
              <a:gd name="adj1" fmla="val 34546"/>
              <a:gd name="adj2" fmla="val 81073"/>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Receiver makes assumptions about sending rate (expected length of loss interval) </a:t>
            </a:r>
            <a:r>
              <a:rPr lang="en-US" sz="1050" dirty="0">
                <a:solidFill>
                  <a:schemeClr val="tx1"/>
                </a:solidFill>
                <a:latin typeface="Wingdings"/>
                <a:ea typeface="Wingdings"/>
                <a:cs typeface="Wingdings"/>
                <a:sym typeface="Wingdings"/>
              </a:rPr>
              <a:t></a:t>
            </a:r>
            <a:r>
              <a:rPr lang="en-US" sz="1200" dirty="0">
                <a:solidFill>
                  <a:schemeClr val="tx1"/>
                </a:solidFill>
              </a:rPr>
              <a:t> loss event ratio p calculation wrong </a:t>
            </a:r>
            <a:r>
              <a:rPr lang="en-US" sz="1050" dirty="0">
                <a:solidFill>
                  <a:schemeClr val="tx1"/>
                </a:solidFill>
                <a:latin typeface="Wingdings"/>
                <a:ea typeface="Wingdings"/>
                <a:cs typeface="Wingdings"/>
                <a:sym typeface="Wingdings"/>
              </a:rPr>
              <a:t></a:t>
            </a:r>
            <a:r>
              <a:rPr lang="en-US" sz="1200" dirty="0">
                <a:solidFill>
                  <a:schemeClr val="tx1"/>
                </a:solidFill>
              </a:rPr>
              <a:t> sender too aggressive</a:t>
            </a:r>
          </a:p>
        </p:txBody>
      </p:sp>
      <p:pic>
        <p:nvPicPr>
          <p:cNvPr id="16" name="Picture 15" descr="new-rap-thr.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3475" y="3284389"/>
            <a:ext cx="2455596" cy="1717200"/>
          </a:xfrm>
          <a:prstGeom prst="rect">
            <a:avLst/>
          </a:prstGeom>
          <a:solidFill>
            <a:schemeClr val="bg1"/>
          </a:solidFill>
        </p:spPr>
      </p:pic>
      <p:pic>
        <p:nvPicPr>
          <p:cNvPr id="17" name="Picture 16" descr="new-tfrc-thr.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2379" y="3284389"/>
            <a:ext cx="2436107" cy="1717200"/>
          </a:xfrm>
          <a:prstGeom prst="rect">
            <a:avLst/>
          </a:prstGeom>
          <a:solidFill>
            <a:schemeClr val="bg1"/>
          </a:solidFill>
        </p:spPr>
      </p:pic>
      <p:sp>
        <p:nvSpPr>
          <p:cNvPr id="18" name="TextBox 17"/>
          <p:cNvSpPr txBox="1"/>
          <p:nvPr/>
        </p:nvSpPr>
        <p:spPr>
          <a:xfrm>
            <a:off x="4179535" y="3859244"/>
            <a:ext cx="875741" cy="415498"/>
          </a:xfrm>
          <a:prstGeom prst="rect">
            <a:avLst/>
          </a:prstGeom>
          <a:noFill/>
        </p:spPr>
        <p:txBody>
          <a:bodyPr wrap="square" rtlCol="0">
            <a:spAutoFit/>
          </a:bodyPr>
          <a:lstStyle/>
          <a:p>
            <a:pPr algn="ctr"/>
            <a:r>
              <a:rPr lang="en-US" sz="1050" dirty="0">
                <a:solidFill>
                  <a:srgbClr val="FF0000"/>
                </a:solidFill>
              </a:rPr>
              <a:t>Link Utilization</a:t>
            </a:r>
          </a:p>
        </p:txBody>
      </p:sp>
      <p:sp>
        <p:nvSpPr>
          <p:cNvPr id="2" name="Slide Number Placeholder 1"/>
          <p:cNvSpPr>
            <a:spLocks noGrp="1"/>
          </p:cNvSpPr>
          <p:nvPr>
            <p:ph type="sldNum" sz="quarter" idx="12"/>
          </p:nvPr>
        </p:nvSpPr>
        <p:spPr/>
        <p:txBody>
          <a:bodyPr/>
          <a:lstStyle/>
          <a:p>
            <a:fld id="{5A3EEB00-6CBE-0747-AC35-BBA0D81F1CF5}" type="slidenum">
              <a:rPr lang="en-US" smtClean="0"/>
              <a:t>20</a:t>
            </a:fld>
            <a:endParaRPr lang="en-US"/>
          </a:p>
        </p:txBody>
      </p:sp>
      <p:cxnSp>
        <p:nvCxnSpPr>
          <p:cNvPr id="20" name="Shape 33"/>
          <p:cNvCxnSpPr/>
          <p:nvPr/>
        </p:nvCxnSpPr>
        <p:spPr>
          <a:xfrm flipV="1">
            <a:off x="44115" y="415572"/>
            <a:ext cx="394776" cy="10118"/>
          </a:xfrm>
          <a:prstGeom prst="straightConnector1">
            <a:avLst/>
          </a:prstGeom>
          <a:noFill/>
          <a:ln w="9525" cap="flat" cmpd="sng">
            <a:solidFill>
              <a:srgbClr val="CCCCCC"/>
            </a:solidFill>
            <a:prstDash val="solid"/>
            <a:round/>
            <a:headEnd type="none" w="lg" len="lg"/>
            <a:tailEnd type="none" w="lg" len="lg"/>
          </a:ln>
        </p:spPr>
      </p:cxnSp>
      <p:sp>
        <p:nvSpPr>
          <p:cNvPr id="22" name="Shape 34"/>
          <p:cNvSpPr/>
          <p:nvPr/>
        </p:nvSpPr>
        <p:spPr>
          <a:xfrm>
            <a:off x="361792" y="186042"/>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23" name="Shape 618"/>
          <p:cNvGrpSpPr/>
          <p:nvPr/>
        </p:nvGrpSpPr>
        <p:grpSpPr>
          <a:xfrm>
            <a:off x="405266" y="271363"/>
            <a:ext cx="369504" cy="268182"/>
            <a:chOff x="4604550" y="3714775"/>
            <a:chExt cx="439625" cy="319075"/>
          </a:xfrm>
        </p:grpSpPr>
        <p:sp>
          <p:nvSpPr>
            <p:cNvPr id="24"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0243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772" y="296544"/>
            <a:ext cx="7305218" cy="435599"/>
          </a:xfrm>
        </p:spPr>
        <p:txBody>
          <a:bodyPr>
            <a:normAutofit fontScale="90000"/>
          </a:bodyPr>
          <a:lstStyle/>
          <a:p>
            <a:r>
              <a:rPr lang="en-US" dirty="0"/>
              <a:t>Using priorities to “protect” the app-limited from the greedy flow (RAP)</a:t>
            </a:r>
          </a:p>
        </p:txBody>
      </p:sp>
      <p:pic>
        <p:nvPicPr>
          <p:cNvPr id="6" name="Picture 5" descr="trace-throughpu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724" y="897011"/>
            <a:ext cx="4399370" cy="3128303"/>
          </a:xfrm>
          <a:prstGeom prst="rect">
            <a:avLst/>
          </a:prstGeom>
        </p:spPr>
      </p:pic>
      <p:sp>
        <p:nvSpPr>
          <p:cNvPr id="7" name="TextBox 6"/>
          <p:cNvSpPr txBox="1"/>
          <p:nvPr/>
        </p:nvSpPr>
        <p:spPr>
          <a:xfrm>
            <a:off x="2007994" y="4190182"/>
            <a:ext cx="4222685" cy="577081"/>
          </a:xfrm>
          <a:prstGeom prst="rect">
            <a:avLst/>
          </a:prstGeom>
          <a:noFill/>
        </p:spPr>
        <p:txBody>
          <a:bodyPr wrap="square" rtlCol="0">
            <a:spAutoFit/>
          </a:bodyPr>
          <a:lstStyle/>
          <a:p>
            <a:r>
              <a:rPr lang="en-US" sz="1050" dirty="0"/>
              <a:t>High-priority (1) application limited flow #1 is hardly affected by a low-priority (0.2) flow #2 as long as there is enough capacity for flow 1 </a:t>
            </a:r>
          </a:p>
        </p:txBody>
      </p:sp>
      <p:sp>
        <p:nvSpPr>
          <p:cNvPr id="3" name="Slide Number Placeholder 2"/>
          <p:cNvSpPr>
            <a:spLocks noGrp="1"/>
          </p:cNvSpPr>
          <p:nvPr>
            <p:ph type="sldNum" sz="quarter" idx="12"/>
          </p:nvPr>
        </p:nvSpPr>
        <p:spPr/>
        <p:txBody>
          <a:bodyPr/>
          <a:lstStyle/>
          <a:p>
            <a:fld id="{5A3EEB00-6CBE-0747-AC35-BBA0D81F1CF5}" type="slidenum">
              <a:rPr lang="en-US" smtClean="0"/>
              <a:t>21</a:t>
            </a:fld>
            <a:endParaRPr lang="en-US"/>
          </a:p>
        </p:txBody>
      </p:sp>
      <p:cxnSp>
        <p:nvCxnSpPr>
          <p:cNvPr id="8"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9"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0" name="Shape 618"/>
          <p:cNvGrpSpPr/>
          <p:nvPr/>
        </p:nvGrpSpPr>
        <p:grpSpPr>
          <a:xfrm>
            <a:off x="483610" y="385107"/>
            <a:ext cx="369504" cy="268182"/>
            <a:chOff x="4604550" y="3714775"/>
            <a:chExt cx="439625" cy="319075"/>
          </a:xfrm>
        </p:grpSpPr>
        <p:sp>
          <p:nvSpPr>
            <p:cNvPr id="11"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3"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2020984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920" y="296544"/>
            <a:ext cx="6809700" cy="435599"/>
          </a:xfrm>
        </p:spPr>
        <p:txBody>
          <a:bodyPr>
            <a:normAutofit fontScale="90000"/>
          </a:bodyPr>
          <a:lstStyle/>
          <a:p>
            <a:r>
              <a:rPr lang="en-US" b="1" dirty="0">
                <a:solidFill>
                  <a:schemeClr val="tx1"/>
                </a:solidFill>
              </a:rPr>
              <a:t>Why passive version doesn’t always work: TCP example</a:t>
            </a:r>
          </a:p>
        </p:txBody>
      </p:sp>
      <p:sp>
        <p:nvSpPr>
          <p:cNvPr id="4" name="Slide Number Placeholder 3"/>
          <p:cNvSpPr>
            <a:spLocks noGrp="1"/>
          </p:cNvSpPr>
          <p:nvPr>
            <p:ph type="sldNum" sz="quarter" idx="12"/>
          </p:nvPr>
        </p:nvSpPr>
        <p:spPr/>
        <p:txBody>
          <a:bodyPr/>
          <a:lstStyle/>
          <a:p>
            <a:fld id="{0792CD35-B25E-284C-9B1D-A7FE45553C07}" type="slidenum">
              <a:rPr lang="en-US" smtClean="0"/>
              <a:t>22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1380744"/>
            <a:ext cx="6283064" cy="2806827"/>
          </a:xfrm>
          <a:prstGeom prst="rect">
            <a:avLst/>
          </a:prstGeom>
        </p:spPr>
      </p:pic>
      <p:sp>
        <p:nvSpPr>
          <p:cNvPr id="6" name="TextBox 5"/>
          <p:cNvSpPr txBox="1"/>
          <p:nvPr/>
        </p:nvSpPr>
        <p:spPr>
          <a:xfrm>
            <a:off x="2432304" y="4366587"/>
            <a:ext cx="5225796" cy="253916"/>
          </a:xfrm>
          <a:prstGeom prst="rect">
            <a:avLst/>
          </a:prstGeom>
          <a:noFill/>
        </p:spPr>
        <p:txBody>
          <a:bodyPr wrap="square" rtlCol="0">
            <a:spAutoFit/>
          </a:bodyPr>
          <a:lstStyle/>
          <a:p>
            <a:r>
              <a:rPr lang="en-US" sz="1050" dirty="0"/>
              <a:t>Jains Fairness Index of 2 TCP Flows over a dumbbell topology </a:t>
            </a:r>
          </a:p>
        </p:txBody>
      </p:sp>
      <p:sp>
        <p:nvSpPr>
          <p:cNvPr id="7" name="TextBox 6"/>
          <p:cNvSpPr txBox="1"/>
          <p:nvPr/>
        </p:nvSpPr>
        <p:spPr>
          <a:xfrm>
            <a:off x="4572000" y="1673352"/>
            <a:ext cx="2834640" cy="415498"/>
          </a:xfrm>
          <a:prstGeom prst="rect">
            <a:avLst/>
          </a:prstGeom>
          <a:noFill/>
        </p:spPr>
        <p:txBody>
          <a:bodyPr wrap="square" rtlCol="0">
            <a:spAutoFit/>
          </a:bodyPr>
          <a:lstStyle/>
          <a:p>
            <a:r>
              <a:rPr lang="en-US" sz="1050" b="1" dirty="0">
                <a:solidFill>
                  <a:srgbClr val="FF0000"/>
                </a:solidFill>
              </a:rPr>
              <a:t>Why??</a:t>
            </a:r>
          </a:p>
          <a:p>
            <a:r>
              <a:rPr lang="en-US" sz="1050" b="1" dirty="0">
                <a:solidFill>
                  <a:srgbClr val="FF0000"/>
                </a:solidFill>
              </a:rPr>
              <a:t>TCP throughput is RTT dependent </a:t>
            </a:r>
          </a:p>
        </p:txBody>
      </p:sp>
      <p:cxnSp>
        <p:nvCxnSpPr>
          <p:cNvPr id="12"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3"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4" name="Shape 618"/>
          <p:cNvGrpSpPr/>
          <p:nvPr/>
        </p:nvGrpSpPr>
        <p:grpSpPr>
          <a:xfrm>
            <a:off x="483610" y="385107"/>
            <a:ext cx="369504" cy="268182"/>
            <a:chOff x="4604550" y="3714775"/>
            <a:chExt cx="439625" cy="319075"/>
          </a:xfrm>
        </p:grpSpPr>
        <p:sp>
          <p:nvSpPr>
            <p:cNvPr id="15"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7"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143861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841" y="85719"/>
            <a:ext cx="6440556" cy="857250"/>
          </a:xfrm>
        </p:spPr>
        <p:txBody>
          <a:bodyPr>
            <a:normAutofit/>
          </a:bodyPr>
          <a:lstStyle/>
          <a:p>
            <a:r>
              <a:rPr lang="en-US" sz="1800" dirty="0" smtClean="0">
                <a:solidFill>
                  <a:schemeClr val="tx1"/>
                </a:solidFill>
              </a:rPr>
              <a:t>NADA </a:t>
            </a:r>
            <a:r>
              <a:rPr lang="en-US" sz="1800" dirty="0">
                <a:solidFill>
                  <a:schemeClr val="tx1"/>
                </a:solidFill>
              </a:rPr>
              <a:t>and GCC</a:t>
            </a:r>
          </a:p>
        </p:txBody>
      </p:sp>
      <p:sp>
        <p:nvSpPr>
          <p:cNvPr id="3" name="Content Placeholder 2"/>
          <p:cNvSpPr>
            <a:spLocks noGrp="1"/>
          </p:cNvSpPr>
          <p:nvPr>
            <p:ph idx="1"/>
          </p:nvPr>
        </p:nvSpPr>
        <p:spPr>
          <a:xfrm>
            <a:off x="1485900" y="1200151"/>
            <a:ext cx="5920740" cy="3394472"/>
          </a:xfrm>
        </p:spPr>
        <p:txBody>
          <a:bodyPr>
            <a:normAutofit/>
          </a:bodyPr>
          <a:lstStyle/>
          <a:p>
            <a:r>
              <a:rPr lang="en-US" dirty="0" smtClean="0"/>
              <a:t>RTT independent fairness</a:t>
            </a:r>
          </a:p>
          <a:p>
            <a:pPr lvl="1"/>
            <a:r>
              <a:rPr lang="en-US" dirty="0" smtClean="0"/>
              <a:t>Rate update frequency</a:t>
            </a:r>
            <a:endParaRPr lang="en-US" dirty="0"/>
          </a:p>
          <a:p>
            <a:pPr lvl="2"/>
            <a:r>
              <a:rPr lang="en-US" dirty="0" smtClean="0"/>
              <a:t>Fixed interval, RTT independent</a:t>
            </a:r>
          </a:p>
          <a:p>
            <a:pPr>
              <a:buNone/>
            </a:pPr>
            <a:r>
              <a:rPr lang="en-US" dirty="0" smtClean="0"/>
              <a:t>-&gt; Passive version works</a:t>
            </a:r>
          </a:p>
          <a:p>
            <a:pPr lvl="1"/>
            <a:r>
              <a:rPr lang="en-US" dirty="0" smtClean="0"/>
              <a:t>Less signaling</a:t>
            </a:r>
          </a:p>
          <a:p>
            <a:pPr lvl="1"/>
            <a:r>
              <a:rPr lang="en-US" dirty="0" smtClean="0"/>
              <a:t>Simple request-response server</a:t>
            </a:r>
          </a:p>
          <a:p>
            <a:pPr lvl="1"/>
            <a:r>
              <a:rPr lang="en-US" dirty="0" smtClean="0"/>
              <a:t>Minimal changes</a:t>
            </a:r>
          </a:p>
          <a:p>
            <a:pPr lvl="1"/>
            <a:r>
              <a:rPr lang="en-US" dirty="0" smtClean="0"/>
              <a:t>Can work as a stand-alone tool</a:t>
            </a:r>
          </a:p>
          <a:p>
            <a:endParaRPr lang="en-US" i="1" dirty="0" smtClean="0"/>
          </a:p>
        </p:txBody>
      </p:sp>
      <p:sp>
        <p:nvSpPr>
          <p:cNvPr id="4" name="Slide Number Placeholder 3"/>
          <p:cNvSpPr>
            <a:spLocks noGrp="1"/>
          </p:cNvSpPr>
          <p:nvPr>
            <p:ph type="sldNum" sz="quarter" idx="12"/>
          </p:nvPr>
        </p:nvSpPr>
        <p:spPr/>
        <p:txBody>
          <a:bodyPr/>
          <a:lstStyle/>
          <a:p>
            <a:fld id="{0792CD35-B25E-284C-9B1D-A7FE45553C07}" type="slidenum">
              <a:rPr lang="en-US" smtClean="0"/>
              <a:t>23</a:t>
            </a:fld>
            <a:endParaRPr lang="en-US"/>
          </a:p>
        </p:txBody>
      </p:sp>
      <p:cxnSp>
        <p:nvCxnSpPr>
          <p:cNvPr id="5"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6"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7" name="Shape 618"/>
          <p:cNvGrpSpPr/>
          <p:nvPr/>
        </p:nvGrpSpPr>
        <p:grpSpPr>
          <a:xfrm>
            <a:off x="483610" y="385107"/>
            <a:ext cx="369504" cy="268182"/>
            <a:chOff x="4604550" y="3714775"/>
            <a:chExt cx="439625" cy="319075"/>
          </a:xfrm>
        </p:grpSpPr>
        <p:sp>
          <p:nvSpPr>
            <p:cNvPr id="8"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0"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357655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920" y="274926"/>
            <a:ext cx="6809700" cy="435599"/>
          </a:xfrm>
        </p:spPr>
        <p:txBody>
          <a:bodyPr>
            <a:normAutofit fontScale="90000"/>
          </a:bodyPr>
          <a:lstStyle/>
          <a:p>
            <a:r>
              <a:rPr lang="en-US" b="1" dirty="0">
                <a:solidFill>
                  <a:schemeClr val="tx1"/>
                </a:solidFill>
              </a:rPr>
              <a:t>Media </a:t>
            </a:r>
            <a:r>
              <a:rPr lang="en-US" b="1" dirty="0" smtClean="0">
                <a:solidFill>
                  <a:schemeClr val="tx1"/>
                </a:solidFill>
              </a:rPr>
              <a:t>pause </a:t>
            </a:r>
            <a:r>
              <a:rPr lang="en-US" b="1" dirty="0">
                <a:solidFill>
                  <a:schemeClr val="tx1"/>
                </a:solidFill>
              </a:rPr>
              <a:t>and </a:t>
            </a:r>
            <a:r>
              <a:rPr lang="en-US" b="1" dirty="0" smtClean="0">
                <a:solidFill>
                  <a:schemeClr val="tx1"/>
                </a:solidFill>
              </a:rPr>
              <a:t>resume (NADA)</a:t>
            </a:r>
            <a:endParaRPr lang="en-US" b="1" dirty="0">
              <a:solidFill>
                <a:schemeClr val="tx1"/>
              </a:solidFill>
            </a:endParaRPr>
          </a:p>
        </p:txBody>
      </p:sp>
      <p:sp>
        <p:nvSpPr>
          <p:cNvPr id="4" name="Slide Number Placeholder 3"/>
          <p:cNvSpPr>
            <a:spLocks noGrp="1"/>
          </p:cNvSpPr>
          <p:nvPr>
            <p:ph type="sldNum" sz="quarter" idx="12"/>
          </p:nvPr>
        </p:nvSpPr>
        <p:spPr/>
        <p:txBody>
          <a:bodyPr/>
          <a:lstStyle/>
          <a:p>
            <a:fld id="{0792CD35-B25E-284C-9B1D-A7FE45553C07}" type="slidenum">
              <a:rPr lang="en-US" smtClean="0"/>
              <a:t>24</a:t>
            </a:fld>
            <a:endParaRPr lang="en-US"/>
          </a:p>
        </p:txBody>
      </p:sp>
      <p:cxnSp>
        <p:nvCxnSpPr>
          <p:cNvPr id="17"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8"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9" name="Shape 618"/>
          <p:cNvGrpSpPr/>
          <p:nvPr/>
        </p:nvGrpSpPr>
        <p:grpSpPr>
          <a:xfrm>
            <a:off x="483610" y="385107"/>
            <a:ext cx="369504" cy="268182"/>
            <a:chOff x="4604550" y="3714775"/>
            <a:chExt cx="439625" cy="319075"/>
          </a:xfrm>
        </p:grpSpPr>
        <p:sp>
          <p:nvSpPr>
            <p:cNvPr id="21"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23"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08" y="1201045"/>
            <a:ext cx="3620474" cy="2715356"/>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5926" y="1279337"/>
            <a:ext cx="3568127" cy="2676096"/>
          </a:xfrm>
          <a:prstGeom prst="rect">
            <a:avLst/>
          </a:prstGeom>
        </p:spPr>
      </p:pic>
      <p:sp>
        <p:nvSpPr>
          <p:cNvPr id="27" name="TextBox 26"/>
          <p:cNvSpPr txBox="1"/>
          <p:nvPr/>
        </p:nvSpPr>
        <p:spPr>
          <a:xfrm>
            <a:off x="1669486" y="4160110"/>
            <a:ext cx="1673352" cy="365760"/>
          </a:xfrm>
          <a:prstGeom prst="rect">
            <a:avLst/>
          </a:prstGeom>
          <a:noFill/>
        </p:spPr>
        <p:txBody>
          <a:bodyPr wrap="square" rtlCol="0">
            <a:spAutoFit/>
          </a:bodyPr>
          <a:lstStyle/>
          <a:p>
            <a:r>
              <a:rPr lang="en-US" dirty="0" smtClean="0">
                <a:ln w="0"/>
                <a:solidFill>
                  <a:schemeClr val="accent1"/>
                </a:solidFill>
                <a:effectLst>
                  <a:outerShdw blurRad="38100" dist="25400" dir="5400000" algn="ctr" rotWithShape="0">
                    <a:srgbClr val="6E747A">
                      <a:alpha val="43000"/>
                    </a:srgbClr>
                  </a:outerShdw>
                </a:effectLst>
              </a:rPr>
              <a:t>Without FSE</a:t>
            </a:r>
            <a:endParaRPr lang="en-US" dirty="0">
              <a:ln w="0"/>
              <a:solidFill>
                <a:schemeClr val="accent1"/>
              </a:solidFill>
              <a:effectLst>
                <a:outerShdw blurRad="38100" dist="25400" dir="5400000" algn="ctr" rotWithShape="0">
                  <a:srgbClr val="6E747A">
                    <a:alpha val="43000"/>
                  </a:srgbClr>
                </a:outerShdw>
              </a:effectLst>
            </a:endParaRPr>
          </a:p>
        </p:txBody>
      </p:sp>
      <p:sp>
        <p:nvSpPr>
          <p:cNvPr id="28" name="TextBox 27"/>
          <p:cNvSpPr txBox="1"/>
          <p:nvPr/>
        </p:nvSpPr>
        <p:spPr>
          <a:xfrm>
            <a:off x="6220599" y="4109892"/>
            <a:ext cx="1673352" cy="365760"/>
          </a:xfrm>
          <a:prstGeom prst="rect">
            <a:avLst/>
          </a:prstGeom>
          <a:noFill/>
        </p:spPr>
        <p:txBody>
          <a:bodyPr wrap="square" rtlCol="0">
            <a:spAutoFit/>
          </a:bodyPr>
          <a:lstStyle/>
          <a:p>
            <a:r>
              <a:rPr lang="en-US" dirty="0" smtClean="0">
                <a:ln w="0"/>
                <a:solidFill>
                  <a:schemeClr val="accent1"/>
                </a:solidFill>
                <a:effectLst>
                  <a:outerShdw blurRad="38100" dist="25400" dir="5400000" algn="ctr" rotWithShape="0">
                    <a:srgbClr val="6E747A">
                      <a:alpha val="43000"/>
                    </a:srgbClr>
                  </a:outerShdw>
                </a:effectLst>
              </a:rPr>
              <a:t>With FSE</a:t>
            </a:r>
            <a:endParaRPr lang="en-US" dirty="0">
              <a:ln w="0"/>
              <a:solidFill>
                <a:schemeClr val="accent1"/>
              </a:solidFill>
              <a:effectLst>
                <a:outerShdw blurRad="38100" dist="25400" dir="5400000" algn="ctr" rotWithShape="0">
                  <a:srgbClr val="6E747A">
                    <a:alpha val="43000"/>
                  </a:srgbClr>
                </a:outerShdw>
              </a:effectLst>
            </a:endParaRPr>
          </a:p>
        </p:txBody>
      </p:sp>
      <p:sp>
        <p:nvSpPr>
          <p:cNvPr id="29" name="TextBox 28"/>
          <p:cNvSpPr txBox="1"/>
          <p:nvPr/>
        </p:nvSpPr>
        <p:spPr>
          <a:xfrm>
            <a:off x="5111323" y="2780292"/>
            <a:ext cx="2851405" cy="307777"/>
          </a:xfrm>
          <a:prstGeom prst="rect">
            <a:avLst/>
          </a:prstGeom>
          <a:noFill/>
        </p:spPr>
        <p:txBody>
          <a:bodyPr wrap="square" rtlCol="0">
            <a:spAutoFit/>
          </a:bodyPr>
          <a:lstStyle/>
          <a:p>
            <a:r>
              <a:rPr lang="en-US" b="1" dirty="0" smtClean="0">
                <a:solidFill>
                  <a:srgbClr val="00B050"/>
                </a:solidFill>
              </a:rPr>
              <a:t>Delay spike removed</a:t>
            </a:r>
            <a:endParaRPr lang="en-US" b="1" dirty="0">
              <a:solidFill>
                <a:srgbClr val="00B050"/>
              </a:solidFill>
            </a:endParaRPr>
          </a:p>
        </p:txBody>
      </p:sp>
      <p:sp>
        <p:nvSpPr>
          <p:cNvPr id="30" name="TextBox 29"/>
          <p:cNvSpPr txBox="1"/>
          <p:nvPr/>
        </p:nvSpPr>
        <p:spPr>
          <a:xfrm>
            <a:off x="5111323" y="1124076"/>
            <a:ext cx="3321477" cy="369332"/>
          </a:xfrm>
          <a:prstGeom prst="rect">
            <a:avLst/>
          </a:prstGeom>
          <a:noFill/>
        </p:spPr>
        <p:txBody>
          <a:bodyPr wrap="square" rtlCol="0">
            <a:spAutoFit/>
          </a:bodyPr>
          <a:lstStyle/>
          <a:p>
            <a:r>
              <a:rPr lang="en-US" b="1" dirty="0" smtClean="0">
                <a:solidFill>
                  <a:srgbClr val="00B050"/>
                </a:solidFill>
              </a:rPr>
              <a:t>Faster convergence, </a:t>
            </a:r>
            <a:r>
              <a:rPr lang="en-US" b="1" dirty="0">
                <a:solidFill>
                  <a:srgbClr val="00B050"/>
                </a:solidFill>
              </a:rPr>
              <a:t>F</a:t>
            </a:r>
            <a:r>
              <a:rPr lang="en-US" b="1" dirty="0" smtClean="0">
                <a:solidFill>
                  <a:srgbClr val="00B050"/>
                </a:solidFill>
              </a:rPr>
              <a:t>airness</a:t>
            </a:r>
            <a:endParaRPr lang="en-US" b="1" dirty="0">
              <a:solidFill>
                <a:srgbClr val="00B050"/>
              </a:solidFill>
            </a:endParaRPr>
          </a:p>
        </p:txBody>
      </p:sp>
      <p:cxnSp>
        <p:nvCxnSpPr>
          <p:cNvPr id="31" name="Straight Arrow Connector 30"/>
          <p:cNvCxnSpPr/>
          <p:nvPr/>
        </p:nvCxnSpPr>
        <p:spPr>
          <a:xfrm flipH="1">
            <a:off x="5319115" y="1392234"/>
            <a:ext cx="203967" cy="32698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164360" y="2629843"/>
            <a:ext cx="402671" cy="709835"/>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257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920" y="306457"/>
            <a:ext cx="6809700" cy="435599"/>
          </a:xfrm>
        </p:spPr>
        <p:txBody>
          <a:bodyPr>
            <a:normAutofit fontScale="90000"/>
          </a:bodyPr>
          <a:lstStyle/>
          <a:p>
            <a:r>
              <a:rPr lang="en-US" b="1" dirty="0">
                <a:solidFill>
                  <a:schemeClr val="tx1"/>
                </a:solidFill>
              </a:rPr>
              <a:t>Delayed feedback </a:t>
            </a:r>
            <a:r>
              <a:rPr lang="en-US" b="1" dirty="0" smtClean="0">
                <a:solidFill>
                  <a:schemeClr val="tx1"/>
                </a:solidFill>
              </a:rPr>
              <a:t>test (GCC)</a:t>
            </a:r>
            <a:endParaRPr lang="en-US" b="1" dirty="0">
              <a:solidFill>
                <a:schemeClr val="tx1"/>
              </a:solidFill>
            </a:endParaRPr>
          </a:p>
        </p:txBody>
      </p:sp>
      <p:sp>
        <p:nvSpPr>
          <p:cNvPr id="3" name="Content Placeholder 2"/>
          <p:cNvSpPr>
            <a:spLocks noGrp="1"/>
          </p:cNvSpPr>
          <p:nvPr>
            <p:ph idx="1"/>
          </p:nvPr>
        </p:nvSpPr>
        <p:spPr/>
        <p:txBody>
          <a:bodyPr>
            <a:normAutofit/>
          </a:bodyPr>
          <a:lstStyle/>
          <a:p>
            <a:r>
              <a:rPr lang="en-US" sz="1800" dirty="0"/>
              <a:t>To show algorithm’s robustness  against OS’s disturbance</a:t>
            </a:r>
          </a:p>
          <a:p>
            <a:pPr lvl="1"/>
            <a:r>
              <a:rPr lang="en-US" sz="1500" dirty="0"/>
              <a:t>D</a:t>
            </a:r>
            <a:r>
              <a:rPr lang="is-IS" sz="1500" dirty="0"/>
              <a:t>elay between stream 1 and the FSE is varied </a:t>
            </a:r>
          </a:p>
          <a:p>
            <a:pPr lvl="1"/>
            <a:r>
              <a:rPr lang="is-IS" sz="1500" dirty="0"/>
              <a:t>Delay between stream 2 and the FSE is 0 </a:t>
            </a:r>
          </a:p>
        </p:txBody>
      </p:sp>
      <p:sp>
        <p:nvSpPr>
          <p:cNvPr id="4" name="Slide Number Placeholder 3"/>
          <p:cNvSpPr>
            <a:spLocks noGrp="1"/>
          </p:cNvSpPr>
          <p:nvPr>
            <p:ph type="sldNum" sz="quarter" idx="12"/>
          </p:nvPr>
        </p:nvSpPr>
        <p:spPr/>
        <p:txBody>
          <a:bodyPr/>
          <a:lstStyle/>
          <a:p>
            <a:fld id="{0792CD35-B25E-284C-9B1D-A7FE45553C07}" type="slidenum">
              <a:rPr lang="en-US" smtClean="0"/>
              <a:t>25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316" y="2973465"/>
            <a:ext cx="2192210" cy="17068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2343" y="2973465"/>
            <a:ext cx="2259329" cy="17591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1671" y="2973465"/>
            <a:ext cx="2259329" cy="1759140"/>
          </a:xfrm>
          <a:prstGeom prst="rect">
            <a:avLst/>
          </a:prstGeom>
        </p:spPr>
      </p:pic>
      <p:sp>
        <p:nvSpPr>
          <p:cNvPr id="9" name="TextBox 8"/>
          <p:cNvSpPr txBox="1"/>
          <p:nvPr/>
        </p:nvSpPr>
        <p:spPr>
          <a:xfrm>
            <a:off x="1906421" y="3714536"/>
            <a:ext cx="1495044" cy="253916"/>
          </a:xfrm>
          <a:prstGeom prst="rect">
            <a:avLst/>
          </a:prstGeom>
          <a:noFill/>
        </p:spPr>
        <p:txBody>
          <a:bodyPr wrap="square" rtlCol="0">
            <a:spAutoFit/>
          </a:bodyPr>
          <a:lstStyle/>
          <a:p>
            <a:r>
              <a:rPr lang="en-US" sz="1050" dirty="0">
                <a:solidFill>
                  <a:srgbClr val="00B050"/>
                </a:solidFill>
              </a:rPr>
              <a:t>Fixed delay, 50ms</a:t>
            </a:r>
          </a:p>
        </p:txBody>
      </p:sp>
      <p:sp>
        <p:nvSpPr>
          <p:cNvPr id="10" name="TextBox 9"/>
          <p:cNvSpPr txBox="1"/>
          <p:nvPr/>
        </p:nvSpPr>
        <p:spPr>
          <a:xfrm>
            <a:off x="4179508" y="3718551"/>
            <a:ext cx="1495044" cy="253916"/>
          </a:xfrm>
          <a:prstGeom prst="rect">
            <a:avLst/>
          </a:prstGeom>
          <a:noFill/>
        </p:spPr>
        <p:txBody>
          <a:bodyPr wrap="square" rtlCol="0">
            <a:spAutoFit/>
          </a:bodyPr>
          <a:lstStyle/>
          <a:p>
            <a:r>
              <a:rPr lang="en-US" sz="1050" dirty="0">
                <a:solidFill>
                  <a:srgbClr val="00B050"/>
                </a:solidFill>
              </a:rPr>
              <a:t>Fixed delay, 100ms</a:t>
            </a:r>
          </a:p>
        </p:txBody>
      </p:sp>
      <p:sp>
        <p:nvSpPr>
          <p:cNvPr id="11" name="TextBox 10"/>
          <p:cNvSpPr txBox="1"/>
          <p:nvPr/>
        </p:nvSpPr>
        <p:spPr>
          <a:xfrm>
            <a:off x="6241160" y="3598738"/>
            <a:ext cx="2375154" cy="577081"/>
          </a:xfrm>
          <a:prstGeom prst="rect">
            <a:avLst/>
          </a:prstGeom>
          <a:noFill/>
        </p:spPr>
        <p:txBody>
          <a:bodyPr wrap="square" rtlCol="0">
            <a:spAutoFit/>
          </a:bodyPr>
          <a:lstStyle/>
          <a:p>
            <a:r>
              <a:rPr lang="en-US" sz="1050" dirty="0">
                <a:solidFill>
                  <a:srgbClr val="00B050"/>
                </a:solidFill>
              </a:rPr>
              <a:t>Uniformly distributed </a:t>
            </a:r>
          </a:p>
          <a:p>
            <a:r>
              <a:rPr lang="en-US" sz="1050" dirty="0">
                <a:solidFill>
                  <a:srgbClr val="00B050"/>
                </a:solidFill>
              </a:rPr>
              <a:t>random delay, between</a:t>
            </a:r>
          </a:p>
          <a:p>
            <a:r>
              <a:rPr lang="en-US" sz="1050" dirty="0">
                <a:solidFill>
                  <a:srgbClr val="00B050"/>
                </a:solidFill>
              </a:rPr>
              <a:t> 1 and 100</a:t>
            </a:r>
          </a:p>
        </p:txBody>
      </p:sp>
      <p:cxnSp>
        <p:nvCxnSpPr>
          <p:cNvPr id="12"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3"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4" name="Shape 618"/>
          <p:cNvGrpSpPr/>
          <p:nvPr/>
        </p:nvGrpSpPr>
        <p:grpSpPr>
          <a:xfrm>
            <a:off x="483610" y="385107"/>
            <a:ext cx="369504" cy="268182"/>
            <a:chOff x="4604550" y="3714775"/>
            <a:chExt cx="439625" cy="319075"/>
          </a:xfrm>
        </p:grpSpPr>
        <p:sp>
          <p:nvSpPr>
            <p:cNvPr id="15"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7"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797044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2022225" y="1693523"/>
            <a:ext cx="3787799" cy="1159799"/>
          </a:xfrm>
          <a:prstGeom prst="rect">
            <a:avLst/>
          </a:prstGeom>
        </p:spPr>
        <p:txBody>
          <a:bodyPr lIns="91425" tIns="91425" rIns="91425" bIns="91425" anchor="b" anchorCtr="0">
            <a:noAutofit/>
          </a:bodyPr>
          <a:lstStyle/>
          <a:p>
            <a:pPr lvl="0" rtl="0">
              <a:spcBef>
                <a:spcPts val="0"/>
              </a:spcBef>
              <a:buNone/>
            </a:pPr>
            <a:r>
              <a:rPr lang="en-US" dirty="0" smtClean="0"/>
              <a:t>Evaluations </a:t>
            </a:r>
            <a:endParaRPr lang="en" dirty="0"/>
          </a:p>
        </p:txBody>
      </p:sp>
      <p:sp>
        <p:nvSpPr>
          <p:cNvPr id="100" name="Shape 100"/>
          <p:cNvSpPr txBox="1"/>
          <p:nvPr/>
        </p:nvSpPr>
        <p:spPr>
          <a:xfrm>
            <a:off x="1113451" y="2253724"/>
            <a:ext cx="543899" cy="562199"/>
          </a:xfrm>
          <a:prstGeom prst="rect">
            <a:avLst/>
          </a:prstGeom>
          <a:noFill/>
          <a:ln>
            <a:noFill/>
          </a:ln>
        </p:spPr>
        <p:txBody>
          <a:bodyPr lIns="91425" tIns="91425" rIns="91425" bIns="91425" anchor="ctr" anchorCtr="0">
            <a:noAutofit/>
          </a:bodyPr>
          <a:lstStyle/>
          <a:p>
            <a:pPr lvl="0" algn="ctr">
              <a:spcBef>
                <a:spcPts val="0"/>
              </a:spcBef>
              <a:buNone/>
            </a:pPr>
            <a:endParaRPr lang="en" sz="2400" dirty="0">
              <a:solidFill>
                <a:schemeClr val="dk1"/>
              </a:solidFill>
              <a:latin typeface="Lora"/>
              <a:ea typeface="Lora"/>
              <a:cs typeface="Lora"/>
              <a:sym typeface="Lora"/>
            </a:endParaRPr>
          </a:p>
        </p:txBody>
      </p:sp>
      <p:sp>
        <p:nvSpPr>
          <p:cNvPr id="2" name="Date Placeholder 1"/>
          <p:cNvSpPr>
            <a:spLocks noGrp="1"/>
          </p:cNvSpPr>
          <p:nvPr>
            <p:ph type="dt" sz="half" idx="10"/>
          </p:nvPr>
        </p:nvSpPr>
        <p:spPr/>
        <p:txBody>
          <a:bodyPr/>
          <a:lstStyle/>
          <a:p>
            <a:fld id="{61F1E3EC-B7A6-104A-A938-31A959A77B82}" type="datetime1">
              <a:rPr lang="nb-NO" smtClean="0"/>
              <a:t>25.04.2018</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26</a:t>
            </a:fld>
            <a:endParaRPr lang="en-US" dirty="0"/>
          </a:p>
        </p:txBody>
      </p:sp>
      <p:sp>
        <p:nvSpPr>
          <p:cNvPr id="8" name="Shape 495"/>
          <p:cNvSpPr/>
          <p:nvPr/>
        </p:nvSpPr>
        <p:spPr>
          <a:xfrm>
            <a:off x="1264569" y="2408367"/>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TextBox 8"/>
          <p:cNvSpPr txBox="1"/>
          <p:nvPr/>
        </p:nvSpPr>
        <p:spPr>
          <a:xfrm>
            <a:off x="2022225" y="2805003"/>
            <a:ext cx="6959009" cy="1692771"/>
          </a:xfrm>
          <a:prstGeom prst="rect">
            <a:avLst/>
          </a:prstGeom>
          <a:noFill/>
        </p:spPr>
        <p:txBody>
          <a:bodyPr wrap="square" rtlCol="0">
            <a:spAutoFit/>
          </a:bodyPr>
          <a:lstStyle/>
          <a:p>
            <a:r>
              <a:rPr lang="en-US" sz="1600" b="1" dirty="0">
                <a:solidFill>
                  <a:schemeClr val="accent2">
                    <a:lumMod val="75000"/>
                  </a:schemeClr>
                </a:solidFill>
              </a:rPr>
              <a:t>TCP congestion control coupling</a:t>
            </a:r>
          </a:p>
          <a:p>
            <a:endParaRPr lang="en-US" sz="1600" b="1" dirty="0">
              <a:solidFill>
                <a:schemeClr val="accent2">
                  <a:lumMod val="75000"/>
                </a:schemeClr>
              </a:solidFill>
            </a:endParaRPr>
          </a:p>
          <a:p>
            <a:pPr marL="285750" indent="-285750">
              <a:buFont typeface="Wingdings" charset="2"/>
              <a:buChar char="Ø"/>
            </a:pPr>
            <a:r>
              <a:rPr lang="en-US" sz="1200" b="1" dirty="0" smtClean="0">
                <a:solidFill>
                  <a:schemeClr val="accent2">
                    <a:lumMod val="75000"/>
                  </a:schemeClr>
                </a:solidFill>
              </a:rPr>
              <a:t>Novel ACK clock mechanism for initializing IW</a:t>
            </a:r>
          </a:p>
          <a:p>
            <a:pPr marL="285750" indent="-285750">
              <a:buFont typeface="Wingdings" charset="2"/>
              <a:buChar char="Ø"/>
            </a:pPr>
            <a:r>
              <a:rPr lang="en-US" sz="1200" b="1" dirty="0" smtClean="0">
                <a:solidFill>
                  <a:schemeClr val="accent2">
                    <a:lumMod val="75000"/>
                  </a:schemeClr>
                </a:solidFill>
              </a:rPr>
              <a:t>RFC 2140bis </a:t>
            </a:r>
          </a:p>
          <a:p>
            <a:pPr marL="285750" indent="-285750">
              <a:buFont typeface="Wingdings" charset="2"/>
              <a:buChar char="Ø"/>
            </a:pPr>
            <a:r>
              <a:rPr lang="en-US" sz="1200" b="1" dirty="0" smtClean="0">
                <a:solidFill>
                  <a:schemeClr val="accent2">
                    <a:lumMod val="75000"/>
                  </a:schemeClr>
                </a:solidFill>
              </a:rPr>
              <a:t>TCP-IN-UDP encapsulation</a:t>
            </a:r>
          </a:p>
          <a:p>
            <a:pPr marL="285750" indent="-285750">
              <a:buFont typeface="Wingdings" charset="2"/>
              <a:buChar char="Ø"/>
            </a:pPr>
            <a:r>
              <a:rPr lang="en-US" sz="1200" b="1" dirty="0" smtClean="0">
                <a:solidFill>
                  <a:schemeClr val="accent2">
                    <a:lumMod val="75000"/>
                  </a:schemeClr>
                </a:solidFill>
              </a:rPr>
              <a:t>TCP CCC</a:t>
            </a:r>
          </a:p>
          <a:p>
            <a:pPr marL="285750" indent="-285750">
              <a:buFont typeface="Wingdings" charset="2"/>
              <a:buChar char="Ø"/>
            </a:pPr>
            <a:r>
              <a:rPr lang="en-US" sz="1200" b="1" dirty="0" smtClean="0">
                <a:solidFill>
                  <a:schemeClr val="accent2">
                    <a:lumMod val="75000"/>
                  </a:schemeClr>
                </a:solidFill>
              </a:rPr>
              <a:t>Combining different ccc (LEDBAT and TCP)					  	</a:t>
            </a:r>
            <a:endParaRPr lang="en-US" sz="1200" b="1" dirty="0">
              <a:solidFill>
                <a:schemeClr val="accent2">
                  <a:lumMod val="75000"/>
                </a:schemeClr>
              </a:solidFill>
            </a:endParaRPr>
          </a:p>
        </p:txBody>
      </p:sp>
      <p:sp>
        <p:nvSpPr>
          <p:cNvPr id="10" name="TextBox 9"/>
          <p:cNvSpPr txBox="1"/>
          <p:nvPr/>
        </p:nvSpPr>
        <p:spPr>
          <a:xfrm>
            <a:off x="7960127" y="3378631"/>
            <a:ext cx="1066910" cy="415498"/>
          </a:xfrm>
          <a:prstGeom prst="rect">
            <a:avLst/>
          </a:prstGeom>
          <a:noFill/>
        </p:spPr>
        <p:txBody>
          <a:bodyPr wrap="square" rtlCol="0">
            <a:spAutoFit/>
          </a:bodyPr>
          <a:lstStyle/>
          <a:p>
            <a:r>
              <a:rPr lang="en-US" sz="1050" i="1" dirty="0" smtClean="0">
                <a:solidFill>
                  <a:schemeClr val="accent1"/>
                </a:solidFill>
              </a:rPr>
              <a:t>ANRW’16</a:t>
            </a:r>
          </a:p>
          <a:p>
            <a:endParaRPr lang="en-US" sz="1050" i="1" dirty="0">
              <a:solidFill>
                <a:schemeClr val="accent1"/>
              </a:solidFill>
            </a:endParaRPr>
          </a:p>
        </p:txBody>
      </p:sp>
      <p:sp>
        <p:nvSpPr>
          <p:cNvPr id="11" name="TextBox 10"/>
          <p:cNvSpPr txBox="1"/>
          <p:nvPr/>
        </p:nvSpPr>
        <p:spPr>
          <a:xfrm>
            <a:off x="7960126" y="3567593"/>
            <a:ext cx="1194167" cy="253916"/>
          </a:xfrm>
          <a:prstGeom prst="rect">
            <a:avLst/>
          </a:prstGeom>
          <a:noFill/>
        </p:spPr>
        <p:txBody>
          <a:bodyPr wrap="square" rtlCol="0">
            <a:spAutoFit/>
          </a:bodyPr>
          <a:lstStyle/>
          <a:p>
            <a:r>
              <a:rPr lang="en-US" sz="1050" i="1" dirty="0" smtClean="0">
                <a:solidFill>
                  <a:schemeClr val="accent1"/>
                </a:solidFill>
              </a:rPr>
              <a:t>TCPM WG Draft</a:t>
            </a:r>
            <a:endParaRPr lang="en-US" sz="1050" i="1" dirty="0">
              <a:solidFill>
                <a:schemeClr val="accent1"/>
              </a:solidFill>
            </a:endParaRPr>
          </a:p>
        </p:txBody>
      </p:sp>
      <p:sp>
        <p:nvSpPr>
          <p:cNvPr id="12" name="TextBox 11"/>
          <p:cNvSpPr txBox="1"/>
          <p:nvPr/>
        </p:nvSpPr>
        <p:spPr>
          <a:xfrm>
            <a:off x="7960124" y="3938009"/>
            <a:ext cx="1045310" cy="253916"/>
          </a:xfrm>
          <a:prstGeom prst="rect">
            <a:avLst/>
          </a:prstGeom>
          <a:noFill/>
        </p:spPr>
        <p:txBody>
          <a:bodyPr wrap="square" rtlCol="0">
            <a:spAutoFit/>
          </a:bodyPr>
          <a:lstStyle/>
          <a:p>
            <a:r>
              <a:rPr lang="en-US" sz="1050" i="1" dirty="0" smtClean="0">
                <a:solidFill>
                  <a:schemeClr val="accent1"/>
                </a:solidFill>
              </a:rPr>
              <a:t>GI’18</a:t>
            </a:r>
            <a:endParaRPr lang="en-US" sz="1050" i="1" dirty="0">
              <a:solidFill>
                <a:schemeClr val="accent1"/>
              </a:solidFill>
            </a:endParaRPr>
          </a:p>
        </p:txBody>
      </p:sp>
      <p:sp>
        <p:nvSpPr>
          <p:cNvPr id="14" name="TextBox 13"/>
          <p:cNvSpPr txBox="1"/>
          <p:nvPr/>
        </p:nvSpPr>
        <p:spPr>
          <a:xfrm>
            <a:off x="7960124" y="4130590"/>
            <a:ext cx="1045310" cy="253916"/>
          </a:xfrm>
          <a:prstGeom prst="rect">
            <a:avLst/>
          </a:prstGeom>
          <a:noFill/>
        </p:spPr>
        <p:txBody>
          <a:bodyPr wrap="square" rtlCol="0">
            <a:spAutoFit/>
          </a:bodyPr>
          <a:lstStyle/>
          <a:p>
            <a:r>
              <a:rPr lang="en-US" sz="1050" i="1" dirty="0" smtClean="0">
                <a:solidFill>
                  <a:schemeClr val="accent1"/>
                </a:solidFill>
              </a:rPr>
              <a:t>IMCEC’16</a:t>
            </a:r>
            <a:endParaRPr lang="en-US" sz="1050" i="1" dirty="0">
              <a:solidFill>
                <a:schemeClr val="accent1"/>
              </a:solidFill>
            </a:endParaRPr>
          </a:p>
        </p:txBody>
      </p:sp>
      <p:sp>
        <p:nvSpPr>
          <p:cNvPr id="15" name="TextBox 14"/>
          <p:cNvSpPr txBox="1"/>
          <p:nvPr/>
        </p:nvSpPr>
        <p:spPr>
          <a:xfrm>
            <a:off x="7960125" y="3743972"/>
            <a:ext cx="1194167" cy="253916"/>
          </a:xfrm>
          <a:prstGeom prst="rect">
            <a:avLst/>
          </a:prstGeom>
          <a:noFill/>
        </p:spPr>
        <p:txBody>
          <a:bodyPr wrap="square" rtlCol="0">
            <a:spAutoFit/>
          </a:bodyPr>
          <a:lstStyle/>
          <a:p>
            <a:r>
              <a:rPr lang="en-US" sz="1050" i="1" dirty="0" smtClean="0">
                <a:solidFill>
                  <a:schemeClr val="accent1"/>
                </a:solidFill>
              </a:rPr>
              <a:t>ICCRG Draft</a:t>
            </a:r>
            <a:endParaRPr lang="en-US" sz="1050" i="1" dirty="0">
              <a:solidFill>
                <a:schemeClr val="accent1"/>
              </a:solidFill>
            </a:endParaRPr>
          </a:p>
        </p:txBody>
      </p:sp>
    </p:spTree>
    <p:extLst>
      <p:ext uri="{BB962C8B-B14F-4D97-AF65-F5344CB8AC3E}">
        <p14:creationId xmlns:p14="http://schemas.microsoft.com/office/powerpoint/2010/main" val="503273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920" y="296544"/>
            <a:ext cx="6809700" cy="435599"/>
          </a:xfrm>
        </p:spPr>
        <p:txBody>
          <a:bodyPr>
            <a:normAutofit fontScale="90000"/>
          </a:bodyPr>
          <a:lstStyle/>
          <a:p>
            <a:r>
              <a:rPr lang="en-US" b="1" dirty="0" smtClean="0">
                <a:solidFill>
                  <a:schemeClr val="accent6"/>
                </a:solidFill>
              </a:rPr>
              <a:t>ACK-clocking </a:t>
            </a:r>
            <a:r>
              <a:rPr lang="en-US" b="1" dirty="0">
                <a:solidFill>
                  <a:schemeClr val="accent6"/>
                </a:solidFill>
              </a:rPr>
              <a:t>to </a:t>
            </a:r>
            <a:r>
              <a:rPr lang="en-US" b="1">
                <a:solidFill>
                  <a:schemeClr val="accent6"/>
                </a:solidFill>
              </a:rPr>
              <a:t>avoid </a:t>
            </a:r>
            <a:r>
              <a:rPr lang="en-US" b="1" smtClean="0">
                <a:solidFill>
                  <a:schemeClr val="accent6"/>
                </a:solidFill>
              </a:rPr>
              <a:t>bursts</a:t>
            </a:r>
            <a:endParaRPr lang="en-US" dirty="0"/>
          </a:p>
        </p:txBody>
      </p:sp>
      <p:sp>
        <p:nvSpPr>
          <p:cNvPr id="4" name="Slide Number Placeholder 3"/>
          <p:cNvSpPr>
            <a:spLocks noGrp="1"/>
          </p:cNvSpPr>
          <p:nvPr>
            <p:ph type="sldNum" sz="quarter" idx="12"/>
          </p:nvPr>
        </p:nvSpPr>
        <p:spPr/>
        <p:txBody>
          <a:bodyPr/>
          <a:lstStyle/>
          <a:p>
            <a:fld id="{0792CD35-B25E-284C-9B1D-A7FE45553C07}" type="slidenum">
              <a:rPr lang="en-US" smtClean="0"/>
              <a:t>27</a:t>
            </a:fld>
            <a:endParaRPr lang="en-US"/>
          </a:p>
        </p:txBody>
      </p:sp>
      <p:sp>
        <p:nvSpPr>
          <p:cNvPr id="6" name="Content Placeholder 2"/>
          <p:cNvSpPr txBox="1">
            <a:spLocks/>
          </p:cNvSpPr>
          <p:nvPr/>
        </p:nvSpPr>
        <p:spPr>
          <a:xfrm>
            <a:off x="1485901" y="1200151"/>
            <a:ext cx="3331028" cy="3190751"/>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500" i="1" dirty="0">
              <a:solidFill>
                <a:srgbClr val="FF000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5729" y="3235445"/>
            <a:ext cx="2521516" cy="1805662"/>
          </a:xfrm>
        </p:spPr>
      </p:pic>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877" y="957029"/>
            <a:ext cx="2567368" cy="1838496"/>
          </a:xfrm>
          <a:prstGeom prst="rect">
            <a:avLst/>
          </a:prstGeom>
        </p:spPr>
      </p:pic>
      <p:sp>
        <p:nvSpPr>
          <p:cNvPr id="11" name="Down Arrow 10"/>
          <p:cNvSpPr/>
          <p:nvPr/>
        </p:nvSpPr>
        <p:spPr>
          <a:xfrm>
            <a:off x="5719453" y="2724274"/>
            <a:ext cx="676894" cy="439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2" name="Down Arrow 11"/>
          <p:cNvSpPr/>
          <p:nvPr/>
        </p:nvSpPr>
        <p:spPr>
          <a:xfrm>
            <a:off x="6960424" y="2724274"/>
            <a:ext cx="676894" cy="439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4" name="Content Placeholder 2"/>
          <p:cNvSpPr txBox="1">
            <a:spLocks/>
          </p:cNvSpPr>
          <p:nvPr/>
        </p:nvSpPr>
        <p:spPr>
          <a:xfrm>
            <a:off x="853114" y="1200151"/>
            <a:ext cx="3390900" cy="3452813"/>
          </a:xfrm>
          <a:prstGeom prst="rect">
            <a:avLst/>
          </a:prstGeom>
        </p:spPr>
        <p:txBody>
          <a:bodyPr vert="horz" lIns="68580" tIns="34290" rIns="68580" bIns="3429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q"/>
            </a:pPr>
            <a:r>
              <a:rPr lang="en-US" sz="2400" i="1" dirty="0"/>
              <a:t>A flow joining with a large share from the aggregate can create bursts in the network</a:t>
            </a:r>
          </a:p>
          <a:p>
            <a:pPr lvl="1"/>
            <a:r>
              <a:rPr lang="en-US" sz="2100" i="1" dirty="0"/>
              <a:t>If </a:t>
            </a:r>
            <a:r>
              <a:rPr lang="en-US" sz="2100" b="1" i="1" dirty="0">
                <a:solidFill>
                  <a:srgbClr val="FF0000"/>
                </a:solidFill>
              </a:rPr>
              <a:t>not paced</a:t>
            </a:r>
          </a:p>
          <a:p>
            <a:pPr>
              <a:buFont typeface="Wingdings" charset="2"/>
              <a:buChar char="q"/>
            </a:pPr>
            <a:r>
              <a:rPr lang="en-US" sz="2400" i="1" dirty="0"/>
              <a:t>Our approach:</a:t>
            </a:r>
          </a:p>
          <a:p>
            <a:pPr lvl="1"/>
            <a:r>
              <a:rPr lang="en-US" sz="2100" i="1" dirty="0"/>
              <a:t>Maintain the </a:t>
            </a:r>
            <a:r>
              <a:rPr lang="en-US" sz="2100" i="1" dirty="0" err="1"/>
              <a:t>ack</a:t>
            </a:r>
            <a:r>
              <a:rPr lang="en-US" sz="2100" i="1" dirty="0"/>
              <a:t>-clock of TCP</a:t>
            </a:r>
          </a:p>
          <a:p>
            <a:pPr lvl="1"/>
            <a:r>
              <a:rPr lang="en-US" sz="2100" i="1" dirty="0"/>
              <a:t>Using the ACKs of conn 1 to clock packet transmissions of connection 2 over the course of the first RTT when connection 2 joins</a:t>
            </a:r>
          </a:p>
          <a:p>
            <a:pPr lvl="1"/>
            <a:r>
              <a:rPr lang="en-US" sz="2100" i="1" dirty="0"/>
              <a:t>Similarly, we make use of the ACKs of connections 1 and 2 to clock packet transmissions of conn 3</a:t>
            </a:r>
          </a:p>
          <a:p>
            <a:pPr lvl="1"/>
            <a:r>
              <a:rPr lang="en-US" sz="2100" i="1" dirty="0"/>
              <a:t>Requires slightly more changes to the TCP code </a:t>
            </a:r>
          </a:p>
        </p:txBody>
      </p:sp>
      <p:cxnSp>
        <p:nvCxnSpPr>
          <p:cNvPr id="13"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5"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6" name="Shape 618"/>
          <p:cNvGrpSpPr/>
          <p:nvPr/>
        </p:nvGrpSpPr>
        <p:grpSpPr>
          <a:xfrm>
            <a:off x="483610" y="385107"/>
            <a:ext cx="369504" cy="268182"/>
            <a:chOff x="4604550" y="3714775"/>
            <a:chExt cx="439625" cy="319075"/>
          </a:xfrm>
        </p:grpSpPr>
        <p:sp>
          <p:nvSpPr>
            <p:cNvPr id="17"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9"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
        <p:nvSpPr>
          <p:cNvPr id="3" name="TextBox 2"/>
          <p:cNvSpPr txBox="1"/>
          <p:nvPr/>
        </p:nvSpPr>
        <p:spPr>
          <a:xfrm>
            <a:off x="416166" y="4422695"/>
            <a:ext cx="4625163" cy="523220"/>
          </a:xfrm>
          <a:prstGeom prst="rect">
            <a:avLst/>
          </a:prstGeom>
          <a:solidFill>
            <a:schemeClr val="accent3">
              <a:lumMod val="60000"/>
              <a:lumOff val="40000"/>
            </a:schemeClr>
          </a:solidFill>
        </p:spPr>
        <p:txBody>
          <a:bodyPr wrap="square" rtlCol="0">
            <a:spAutoFit/>
          </a:bodyPr>
          <a:lstStyle/>
          <a:p>
            <a:r>
              <a:rPr lang="en-US" dirty="0" smtClean="0"/>
              <a:t>Drive an RFC2140 update to reflect the current state of the art, caveats on sharing TCB and pacing.</a:t>
            </a:r>
            <a:endParaRPr lang="en-US" dirty="0"/>
          </a:p>
        </p:txBody>
      </p:sp>
    </p:spTree>
    <p:extLst>
      <p:ext uri="{BB962C8B-B14F-4D97-AF65-F5344CB8AC3E}">
        <p14:creationId xmlns:p14="http://schemas.microsoft.com/office/powerpoint/2010/main" val="90485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725" y="260491"/>
            <a:ext cx="6280925" cy="857250"/>
          </a:xfrm>
        </p:spPr>
        <p:txBody>
          <a:bodyPr>
            <a:normAutofit/>
          </a:bodyPr>
          <a:lstStyle/>
          <a:p>
            <a:r>
              <a:rPr lang="en-US" sz="1800" b="1" dirty="0" smtClean="0">
                <a:solidFill>
                  <a:schemeClr val="tx1"/>
                </a:solidFill>
              </a:rPr>
              <a:t>FCT of a short flow competing with a long flow</a:t>
            </a:r>
            <a:endParaRPr lang="en-US" sz="1800" b="1" dirty="0">
              <a:solidFill>
                <a:schemeClr val="tx1"/>
              </a:solidFill>
            </a:endParaRPr>
          </a:p>
        </p:txBody>
      </p:sp>
      <p:sp>
        <p:nvSpPr>
          <p:cNvPr id="4" name="Slide Number Placeholder 3"/>
          <p:cNvSpPr>
            <a:spLocks noGrp="1"/>
          </p:cNvSpPr>
          <p:nvPr>
            <p:ph type="sldNum" sz="quarter" idx="12"/>
          </p:nvPr>
        </p:nvSpPr>
        <p:spPr/>
        <p:txBody>
          <a:bodyPr/>
          <a:lstStyle/>
          <a:p>
            <a:fld id="{C750CD11-033E-654D-8688-9E53E890C154}" type="slidenum">
              <a:rPr lang="en-US" smtClean="0"/>
              <a:t>28</a:t>
            </a:fld>
            <a:endParaRPr lang="en-US" dirty="0"/>
          </a:p>
        </p:txBody>
      </p:sp>
      <p:cxnSp>
        <p:nvCxnSpPr>
          <p:cNvPr id="5" name="Shape 33"/>
          <p:cNvCxnSpPr/>
          <p:nvPr/>
        </p:nvCxnSpPr>
        <p:spPr>
          <a:xfrm flipV="1">
            <a:off x="102603" y="689116"/>
            <a:ext cx="927438" cy="14973"/>
          </a:xfrm>
          <a:prstGeom prst="straightConnector1">
            <a:avLst/>
          </a:prstGeom>
          <a:noFill/>
          <a:ln w="9525" cap="flat" cmpd="sng">
            <a:solidFill>
              <a:srgbClr val="CCCCCC"/>
            </a:solidFill>
            <a:prstDash val="solid"/>
            <a:round/>
            <a:headEnd type="none" w="lg" len="lg"/>
            <a:tailEnd type="none" w="lg" len="lg"/>
          </a:ln>
        </p:spPr>
      </p:cxnSp>
      <p:sp>
        <p:nvSpPr>
          <p:cNvPr id="6" name="Shape 34"/>
          <p:cNvSpPr/>
          <p:nvPr/>
        </p:nvSpPr>
        <p:spPr>
          <a:xfrm>
            <a:off x="511888" y="459586"/>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7" name="Shape 618"/>
          <p:cNvGrpSpPr/>
          <p:nvPr/>
        </p:nvGrpSpPr>
        <p:grpSpPr>
          <a:xfrm>
            <a:off x="586213" y="559879"/>
            <a:ext cx="369504" cy="268182"/>
            <a:chOff x="4604550" y="3714775"/>
            <a:chExt cx="439625" cy="319075"/>
          </a:xfrm>
        </p:grpSpPr>
        <p:sp>
          <p:nvSpPr>
            <p:cNvPr id="8"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3" name="Shape 615"/>
          <p:cNvSpPr/>
          <p:nvPr/>
        </p:nvSpPr>
        <p:spPr>
          <a:xfrm>
            <a:off x="3448972" y="3374410"/>
            <a:ext cx="65013" cy="111576"/>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39" y="1690576"/>
            <a:ext cx="3599562" cy="267000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568" y="1690576"/>
            <a:ext cx="4139800" cy="2578247"/>
          </a:xfrm>
          <a:prstGeom prst="rect">
            <a:avLst/>
          </a:prstGeom>
        </p:spPr>
      </p:pic>
    </p:spTree>
    <p:extLst>
      <p:ext uri="{BB962C8B-B14F-4D97-AF65-F5344CB8AC3E}">
        <p14:creationId xmlns:p14="http://schemas.microsoft.com/office/powerpoint/2010/main" val="16394406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06457"/>
            <a:ext cx="6809700" cy="435599"/>
          </a:xfrm>
        </p:spPr>
        <p:txBody>
          <a:bodyPr>
            <a:normAutofit fontScale="90000"/>
          </a:bodyPr>
          <a:lstStyle/>
          <a:p>
            <a:r>
              <a:rPr lang="en-US" b="1" dirty="0" smtClean="0">
                <a:solidFill>
                  <a:schemeClr val="accent6"/>
                </a:solidFill>
              </a:rPr>
              <a:t>TCP-CCC </a:t>
            </a:r>
            <a:r>
              <a:rPr lang="en-US" b="1" dirty="0" smtClean="0">
                <a:solidFill>
                  <a:schemeClr val="accent6"/>
                </a:solidFill>
              </a:rPr>
              <a:t>(FreeBSD implementation)</a:t>
            </a:r>
            <a:endParaRPr lang="en-US" b="1" dirty="0">
              <a:solidFill>
                <a:schemeClr val="accent6"/>
              </a:solidFill>
            </a:endParaRPr>
          </a:p>
        </p:txBody>
      </p:sp>
      <p:sp>
        <p:nvSpPr>
          <p:cNvPr id="4" name="Slide Number Placeholder 3"/>
          <p:cNvSpPr>
            <a:spLocks noGrp="1"/>
          </p:cNvSpPr>
          <p:nvPr>
            <p:ph type="sldNum" sz="quarter" idx="12"/>
          </p:nvPr>
        </p:nvSpPr>
        <p:spPr/>
        <p:txBody>
          <a:bodyPr/>
          <a:lstStyle/>
          <a:p>
            <a:fld id="{C750CD11-033E-654D-8688-9E53E890C154}" type="slidenum">
              <a:rPr lang="en-US" smtClean="0"/>
              <a:t>29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035" y="1249299"/>
            <a:ext cx="2795912" cy="172807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373" y="1249299"/>
            <a:ext cx="2795912" cy="17280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900" y="3254149"/>
            <a:ext cx="2831015" cy="174977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030" y="3221064"/>
            <a:ext cx="2938070" cy="1815940"/>
          </a:xfrm>
          <a:prstGeom prst="rect">
            <a:avLst/>
          </a:prstGeom>
        </p:spPr>
      </p:pic>
      <p:sp>
        <p:nvSpPr>
          <p:cNvPr id="10" name="TextBox 9"/>
          <p:cNvSpPr txBox="1"/>
          <p:nvPr/>
        </p:nvSpPr>
        <p:spPr>
          <a:xfrm>
            <a:off x="2405876" y="1063229"/>
            <a:ext cx="936703" cy="253916"/>
          </a:xfrm>
          <a:prstGeom prst="rect">
            <a:avLst/>
          </a:prstGeom>
          <a:noFill/>
        </p:spPr>
        <p:txBody>
          <a:bodyPr wrap="square" rtlCol="0">
            <a:spAutoFit/>
          </a:bodyPr>
          <a:lstStyle/>
          <a:p>
            <a:r>
              <a:rPr lang="en-US" sz="1050" b="1" dirty="0">
                <a:solidFill>
                  <a:srgbClr val="FF0000"/>
                </a:solidFill>
              </a:rPr>
              <a:t>Avg. RTT</a:t>
            </a:r>
          </a:p>
        </p:txBody>
      </p:sp>
      <p:sp>
        <p:nvSpPr>
          <p:cNvPr id="11" name="TextBox 10"/>
          <p:cNvSpPr txBox="1"/>
          <p:nvPr/>
        </p:nvSpPr>
        <p:spPr>
          <a:xfrm>
            <a:off x="5841357" y="1060656"/>
            <a:ext cx="936703" cy="253916"/>
          </a:xfrm>
          <a:prstGeom prst="rect">
            <a:avLst/>
          </a:prstGeom>
          <a:noFill/>
        </p:spPr>
        <p:txBody>
          <a:bodyPr wrap="square" rtlCol="0">
            <a:spAutoFit/>
          </a:bodyPr>
          <a:lstStyle/>
          <a:p>
            <a:r>
              <a:rPr lang="en-US" sz="1050" b="1" dirty="0">
                <a:solidFill>
                  <a:srgbClr val="FF0000"/>
                </a:solidFill>
              </a:rPr>
              <a:t>Loss ratio</a:t>
            </a:r>
          </a:p>
        </p:txBody>
      </p:sp>
      <p:sp>
        <p:nvSpPr>
          <p:cNvPr id="12" name="TextBox 11"/>
          <p:cNvSpPr txBox="1"/>
          <p:nvPr/>
        </p:nvSpPr>
        <p:spPr>
          <a:xfrm>
            <a:off x="2520176" y="3082565"/>
            <a:ext cx="1332571" cy="253916"/>
          </a:xfrm>
          <a:prstGeom prst="rect">
            <a:avLst/>
          </a:prstGeom>
          <a:noFill/>
        </p:spPr>
        <p:txBody>
          <a:bodyPr wrap="square" rtlCol="0">
            <a:spAutoFit/>
          </a:bodyPr>
          <a:lstStyle/>
          <a:p>
            <a:r>
              <a:rPr lang="en-US" sz="1050" b="1" dirty="0">
                <a:solidFill>
                  <a:srgbClr val="FF0000"/>
                </a:solidFill>
              </a:rPr>
              <a:t>Avg. </a:t>
            </a:r>
            <a:r>
              <a:rPr lang="en-US" sz="1050" b="1" dirty="0" err="1">
                <a:solidFill>
                  <a:srgbClr val="FF0000"/>
                </a:solidFill>
              </a:rPr>
              <a:t>goodput</a:t>
            </a:r>
            <a:endParaRPr lang="en-US" sz="1050" b="1" dirty="0">
              <a:solidFill>
                <a:srgbClr val="FF0000"/>
              </a:solidFill>
            </a:endParaRPr>
          </a:p>
        </p:txBody>
      </p:sp>
      <p:sp>
        <p:nvSpPr>
          <p:cNvPr id="13" name="TextBox 12"/>
          <p:cNvSpPr txBox="1"/>
          <p:nvPr/>
        </p:nvSpPr>
        <p:spPr>
          <a:xfrm>
            <a:off x="5805115" y="2977375"/>
            <a:ext cx="1143000" cy="253916"/>
          </a:xfrm>
          <a:prstGeom prst="rect">
            <a:avLst/>
          </a:prstGeom>
          <a:noFill/>
        </p:spPr>
        <p:txBody>
          <a:bodyPr wrap="square" rtlCol="0">
            <a:spAutoFit/>
          </a:bodyPr>
          <a:lstStyle/>
          <a:p>
            <a:r>
              <a:rPr lang="en-US" sz="1050" b="1" dirty="0">
                <a:solidFill>
                  <a:srgbClr val="FF0000"/>
                </a:solidFill>
              </a:rPr>
              <a:t>Prioritization</a:t>
            </a:r>
          </a:p>
        </p:txBody>
      </p:sp>
      <p:cxnSp>
        <p:nvCxnSpPr>
          <p:cNvPr id="14"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5"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6" name="Shape 618"/>
          <p:cNvGrpSpPr/>
          <p:nvPr/>
        </p:nvGrpSpPr>
        <p:grpSpPr>
          <a:xfrm>
            <a:off x="483610" y="385107"/>
            <a:ext cx="369504" cy="268182"/>
            <a:chOff x="4604550" y="3714775"/>
            <a:chExt cx="439625" cy="319075"/>
          </a:xfrm>
        </p:grpSpPr>
        <p:sp>
          <p:nvSpPr>
            <p:cNvPr id="17"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9"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1020749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0529" y="1227882"/>
            <a:ext cx="8047070" cy="1359580"/>
          </a:xfrm>
        </p:spPr>
        <p:txBody>
          <a:bodyPr/>
          <a:lstStyle/>
          <a:p>
            <a:pPr lvl="1"/>
            <a:r>
              <a:rPr lang="en-US" dirty="0" smtClean="0"/>
              <a:t>Congestion control probes for the available capacity to reach a certain notion of fairness</a:t>
            </a:r>
          </a:p>
        </p:txBody>
      </p:sp>
      <p:cxnSp>
        <p:nvCxnSpPr>
          <p:cNvPr id="5" name="Straight Connector 4"/>
          <p:cNvCxnSpPr/>
          <p:nvPr/>
        </p:nvCxnSpPr>
        <p:spPr bwMode="auto">
          <a:xfrm>
            <a:off x="1945455" y="3491619"/>
            <a:ext cx="394243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1945455" y="2860325"/>
            <a:ext cx="394243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8" name="Chart 7"/>
          <p:cNvGraphicFramePr>
            <a:graphicFrameLocks/>
          </p:cNvGraphicFramePr>
          <p:nvPr>
            <p:extLst>
              <p:ext uri="{D42A27DB-BD31-4B8C-83A1-F6EECF244321}">
                <p14:modId xmlns:p14="http://schemas.microsoft.com/office/powerpoint/2010/main" val="1603663064"/>
              </p:ext>
            </p:extLst>
          </p:nvPr>
        </p:nvGraphicFramePr>
        <p:xfrm>
          <a:off x="2071328" y="2444967"/>
          <a:ext cx="3786932" cy="1782198"/>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6181414" y="3320710"/>
            <a:ext cx="780983" cy="276999"/>
          </a:xfrm>
          <a:prstGeom prst="rect">
            <a:avLst/>
          </a:prstGeom>
          <a:noFill/>
        </p:spPr>
        <p:txBody>
          <a:bodyPr wrap="none" rtlCol="0">
            <a:spAutoFit/>
          </a:bodyPr>
          <a:lstStyle/>
          <a:p>
            <a:r>
              <a:rPr lang="en-US" sz="1200" i="1" dirty="0"/>
              <a:t>Capacity</a:t>
            </a:r>
          </a:p>
        </p:txBody>
      </p:sp>
      <p:sp>
        <p:nvSpPr>
          <p:cNvPr id="25" name="TextBox 24"/>
          <p:cNvSpPr txBox="1"/>
          <p:nvPr/>
        </p:nvSpPr>
        <p:spPr>
          <a:xfrm>
            <a:off x="6243694" y="2764535"/>
            <a:ext cx="595035" cy="276999"/>
          </a:xfrm>
          <a:prstGeom prst="rect">
            <a:avLst/>
          </a:prstGeom>
          <a:noFill/>
        </p:spPr>
        <p:txBody>
          <a:bodyPr wrap="none" rtlCol="0">
            <a:spAutoFit/>
          </a:bodyPr>
          <a:lstStyle/>
          <a:p>
            <a:r>
              <a:rPr lang="en-US" sz="1200" i="1" dirty="0"/>
              <a:t>Buffer</a:t>
            </a:r>
          </a:p>
        </p:txBody>
      </p:sp>
      <p:graphicFrame>
        <p:nvGraphicFramePr>
          <p:cNvPr id="26" name="Chart 25"/>
          <p:cNvGraphicFramePr>
            <a:graphicFrameLocks/>
          </p:cNvGraphicFramePr>
          <p:nvPr>
            <p:extLst>
              <p:ext uri="{D42A27DB-BD31-4B8C-83A1-F6EECF244321}">
                <p14:modId xmlns:p14="http://schemas.microsoft.com/office/powerpoint/2010/main" val="1845346798"/>
              </p:ext>
            </p:extLst>
          </p:nvPr>
        </p:nvGraphicFramePr>
        <p:xfrm>
          <a:off x="2394482" y="2429611"/>
          <a:ext cx="3786932" cy="1782198"/>
        </p:xfrm>
        <a:graphic>
          <a:graphicData uri="http://schemas.openxmlformats.org/drawingml/2006/chart">
            <c:chart xmlns:c="http://schemas.openxmlformats.org/drawingml/2006/chart" xmlns:r="http://schemas.openxmlformats.org/officeDocument/2006/relationships" r:id="rId4"/>
          </a:graphicData>
        </a:graphic>
      </p:graphicFrame>
      <p:sp>
        <p:nvSpPr>
          <p:cNvPr id="28" name="Rectangle 27"/>
          <p:cNvSpPr/>
          <p:nvPr/>
        </p:nvSpPr>
        <p:spPr>
          <a:xfrm>
            <a:off x="3165351" y="3837686"/>
            <a:ext cx="4158462" cy="300082"/>
          </a:xfrm>
          <a:prstGeom prst="rect">
            <a:avLst/>
          </a:prstGeom>
        </p:spPr>
        <p:txBody>
          <a:bodyPr wrap="square">
            <a:spAutoFit/>
          </a:bodyPr>
          <a:lstStyle/>
          <a:p>
            <a:r>
              <a:rPr lang="en-US" sz="1350" dirty="0"/>
              <a:t>More queue growth </a:t>
            </a:r>
            <a:r>
              <a:rPr lang="en-US" sz="1350" dirty="0">
                <a:latin typeface="Wingdings"/>
                <a:ea typeface="Wingdings"/>
                <a:cs typeface="Wingdings"/>
                <a:sym typeface="Wingdings"/>
              </a:rPr>
              <a:t></a:t>
            </a:r>
            <a:r>
              <a:rPr lang="en-US" sz="1350" dirty="0"/>
              <a:t> more delay and packet drops</a:t>
            </a:r>
          </a:p>
        </p:txBody>
      </p:sp>
      <p:cxnSp>
        <p:nvCxnSpPr>
          <p:cNvPr id="14" name="Shape 33"/>
          <p:cNvCxnSpPr/>
          <p:nvPr/>
        </p:nvCxnSpPr>
        <p:spPr>
          <a:xfrm flipV="1">
            <a:off x="0" y="552886"/>
            <a:ext cx="1631373" cy="5703"/>
          </a:xfrm>
          <a:prstGeom prst="straightConnector1">
            <a:avLst/>
          </a:prstGeom>
          <a:noFill/>
          <a:ln w="9525" cap="flat" cmpd="sng">
            <a:solidFill>
              <a:srgbClr val="CCCCCC"/>
            </a:solidFill>
            <a:prstDash val="solid"/>
            <a:round/>
            <a:headEnd type="none" w="lg" len="lg"/>
            <a:tailEnd type="none" w="lg" len="lg"/>
          </a:ln>
        </p:spPr>
      </p:cxnSp>
      <p:cxnSp>
        <p:nvCxnSpPr>
          <p:cNvPr id="15" name="Shape 43"/>
          <p:cNvCxnSpPr/>
          <p:nvPr/>
        </p:nvCxnSpPr>
        <p:spPr>
          <a:xfrm>
            <a:off x="7517163" y="538355"/>
            <a:ext cx="1626837" cy="20234"/>
          </a:xfrm>
          <a:prstGeom prst="straightConnector1">
            <a:avLst/>
          </a:prstGeom>
          <a:noFill/>
          <a:ln w="9525" cap="flat" cmpd="sng">
            <a:solidFill>
              <a:srgbClr val="CCCCCC"/>
            </a:solidFill>
            <a:prstDash val="solid"/>
            <a:round/>
            <a:headEnd type="none" w="lg" len="lg"/>
            <a:tailEnd type="none" w="lg" len="lg"/>
          </a:ln>
        </p:spPr>
      </p:cxnSp>
      <p:sp>
        <p:nvSpPr>
          <p:cNvPr id="16" name="Shape 37"/>
          <p:cNvSpPr txBox="1">
            <a:spLocks/>
          </p:cNvSpPr>
          <p:nvPr/>
        </p:nvSpPr>
        <p:spPr>
          <a:xfrm>
            <a:off x="1657678" y="337937"/>
            <a:ext cx="4457372" cy="435599"/>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Lora"/>
              <a:buNone/>
              <a:defRPr sz="2000" b="1" i="0" u="none" strike="noStrike" cap="none">
                <a:solidFill>
                  <a:srgbClr val="000000"/>
                </a:solidFill>
                <a:latin typeface="Lora"/>
                <a:ea typeface="Lora"/>
                <a:cs typeface="Lora"/>
                <a:sym typeface="Lora"/>
              </a:defRPr>
            </a:lvl1pPr>
            <a:lvl2pPr lvl="1" rtl="0">
              <a:spcBef>
                <a:spcPts val="0"/>
              </a:spcBef>
              <a:buSzPct val="100000"/>
              <a:buFont typeface="Lora"/>
              <a:buNone/>
              <a:defRPr sz="2000" b="1">
                <a:highlight>
                  <a:srgbClr val="FFFFFF"/>
                </a:highlight>
                <a:latin typeface="Lora"/>
                <a:ea typeface="Lora"/>
                <a:cs typeface="Lora"/>
                <a:sym typeface="Lora"/>
              </a:defRPr>
            </a:lvl2pPr>
            <a:lvl3pPr lvl="2" rtl="0">
              <a:spcBef>
                <a:spcPts val="0"/>
              </a:spcBef>
              <a:buSzPct val="100000"/>
              <a:buFont typeface="Lora"/>
              <a:buNone/>
              <a:defRPr sz="2000" b="1">
                <a:highlight>
                  <a:srgbClr val="FFFFFF"/>
                </a:highlight>
                <a:latin typeface="Lora"/>
                <a:ea typeface="Lora"/>
                <a:cs typeface="Lora"/>
                <a:sym typeface="Lora"/>
              </a:defRPr>
            </a:lvl3pPr>
            <a:lvl4pPr lvl="3" rtl="0">
              <a:spcBef>
                <a:spcPts val="0"/>
              </a:spcBef>
              <a:buSzPct val="100000"/>
              <a:buFont typeface="Lora"/>
              <a:buNone/>
              <a:defRPr sz="2000" b="1">
                <a:highlight>
                  <a:srgbClr val="FFFFFF"/>
                </a:highlight>
                <a:latin typeface="Lora"/>
                <a:ea typeface="Lora"/>
                <a:cs typeface="Lora"/>
                <a:sym typeface="Lora"/>
              </a:defRPr>
            </a:lvl4pPr>
            <a:lvl5pPr lvl="4" rtl="0">
              <a:spcBef>
                <a:spcPts val="0"/>
              </a:spcBef>
              <a:buSzPct val="100000"/>
              <a:buFont typeface="Lora"/>
              <a:buNone/>
              <a:defRPr sz="2000" b="1">
                <a:highlight>
                  <a:srgbClr val="FFFFFF"/>
                </a:highlight>
                <a:latin typeface="Lora"/>
                <a:ea typeface="Lora"/>
                <a:cs typeface="Lora"/>
                <a:sym typeface="Lora"/>
              </a:defRPr>
            </a:lvl5pPr>
            <a:lvl6pPr lvl="5" rtl="0">
              <a:spcBef>
                <a:spcPts val="0"/>
              </a:spcBef>
              <a:buSzPct val="100000"/>
              <a:buFont typeface="Lora"/>
              <a:buNone/>
              <a:defRPr sz="2000" b="1">
                <a:highlight>
                  <a:srgbClr val="FFFFFF"/>
                </a:highlight>
                <a:latin typeface="Lora"/>
                <a:ea typeface="Lora"/>
                <a:cs typeface="Lora"/>
                <a:sym typeface="Lora"/>
              </a:defRPr>
            </a:lvl6pPr>
            <a:lvl7pPr lvl="6" rtl="0">
              <a:spcBef>
                <a:spcPts val="0"/>
              </a:spcBef>
              <a:buSzPct val="100000"/>
              <a:buFont typeface="Lora"/>
              <a:buNone/>
              <a:defRPr sz="2000" b="1">
                <a:highlight>
                  <a:srgbClr val="FFFFFF"/>
                </a:highlight>
                <a:latin typeface="Lora"/>
                <a:ea typeface="Lora"/>
                <a:cs typeface="Lora"/>
                <a:sym typeface="Lora"/>
              </a:defRPr>
            </a:lvl7pPr>
            <a:lvl8pPr lvl="7" rtl="0">
              <a:spcBef>
                <a:spcPts val="0"/>
              </a:spcBef>
              <a:buSzPct val="100000"/>
              <a:buFont typeface="Lora"/>
              <a:buNone/>
              <a:defRPr sz="2000" b="1">
                <a:highlight>
                  <a:srgbClr val="FFFFFF"/>
                </a:highlight>
                <a:latin typeface="Lora"/>
                <a:ea typeface="Lora"/>
                <a:cs typeface="Lora"/>
                <a:sym typeface="Lora"/>
              </a:defRPr>
            </a:lvl8pPr>
            <a:lvl9pPr lvl="8" rtl="0">
              <a:spcBef>
                <a:spcPts val="0"/>
              </a:spcBef>
              <a:buSzPct val="100000"/>
              <a:buFont typeface="Lora"/>
              <a:buNone/>
              <a:defRPr sz="2000" b="1">
                <a:highlight>
                  <a:srgbClr val="FFFFFF"/>
                </a:highlight>
                <a:latin typeface="Lora"/>
                <a:ea typeface="Lora"/>
                <a:cs typeface="Lora"/>
                <a:sym typeface="Lora"/>
              </a:defRPr>
            </a:lvl9pPr>
          </a:lstStyle>
          <a:p>
            <a:r>
              <a:rPr lang="en-US" dirty="0" smtClean="0"/>
              <a:t>Problem Statement</a:t>
            </a:r>
            <a:endParaRPr lang="en-US" dirty="0"/>
          </a:p>
        </p:txBody>
      </p:sp>
      <p:sp>
        <p:nvSpPr>
          <p:cNvPr id="17" name="Shape 34"/>
          <p:cNvSpPr/>
          <p:nvPr/>
        </p:nvSpPr>
        <p:spPr>
          <a:xfrm>
            <a:off x="1039240" y="326206"/>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8" name="Shape 483"/>
          <p:cNvGrpSpPr/>
          <p:nvPr/>
        </p:nvGrpSpPr>
        <p:grpSpPr>
          <a:xfrm>
            <a:off x="1161760" y="337937"/>
            <a:ext cx="313750" cy="383636"/>
            <a:chOff x="1923675" y="1633650"/>
            <a:chExt cx="436000" cy="435975"/>
          </a:xfrm>
        </p:grpSpPr>
        <p:sp>
          <p:nvSpPr>
            <p:cNvPr id="19" name="Shape 484"/>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485"/>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486"/>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487"/>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488"/>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 name="Shape 489"/>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9616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1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4" grpId="0"/>
      <p:bldP spid="25" grpId="0"/>
      <p:bldGraphic spid="26" grpId="0">
        <p:bldAsOne/>
      </p:bldGraphic>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920" y="296544"/>
            <a:ext cx="6809700" cy="435599"/>
          </a:xfrm>
        </p:spPr>
        <p:txBody>
          <a:bodyPr>
            <a:normAutofit fontScale="90000"/>
          </a:bodyPr>
          <a:lstStyle/>
          <a:p>
            <a:r>
              <a:rPr lang="en-US" dirty="0" smtClean="0">
                <a:solidFill>
                  <a:schemeClr val="tx1"/>
                </a:solidFill>
              </a:rPr>
              <a:t>Combining Heterogeneous Congestion Controllers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792CD35-B25E-284C-9B1D-A7FE45553C07}" type="slidenum">
              <a:rPr lang="en-US" smtClean="0"/>
              <a:t>30</a:t>
            </a:fld>
            <a:endParaRPr lang="en-US"/>
          </a:p>
        </p:txBody>
      </p:sp>
      <p:sp>
        <p:nvSpPr>
          <p:cNvPr id="6" name="Content Placeholder 2"/>
          <p:cNvSpPr txBox="1">
            <a:spLocks/>
          </p:cNvSpPr>
          <p:nvPr/>
        </p:nvSpPr>
        <p:spPr>
          <a:xfrm>
            <a:off x="1485901" y="1200151"/>
            <a:ext cx="3331028" cy="3190751"/>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500" i="1" dirty="0">
              <a:solidFill>
                <a:srgbClr val="FF0000"/>
              </a:solidFill>
            </a:endParaRPr>
          </a:p>
        </p:txBody>
      </p:sp>
      <p:cxnSp>
        <p:nvCxnSpPr>
          <p:cNvPr id="13"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5" name="Shape 34"/>
          <p:cNvSpPr/>
          <p:nvPr/>
        </p:nvSpPr>
        <p:spPr>
          <a:xfrm>
            <a:off x="408721" y="296544"/>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cxnSp>
        <p:nvCxnSpPr>
          <p:cNvPr id="19"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20" y="1126671"/>
            <a:ext cx="3847593" cy="23085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494" y="1160112"/>
            <a:ext cx="3791856" cy="2275114"/>
          </a:xfrm>
          <a:prstGeom prst="rect">
            <a:avLst/>
          </a:prstGeom>
        </p:spPr>
      </p:pic>
      <p:grpSp>
        <p:nvGrpSpPr>
          <p:cNvPr id="18" name="Shape 618"/>
          <p:cNvGrpSpPr/>
          <p:nvPr/>
        </p:nvGrpSpPr>
        <p:grpSpPr>
          <a:xfrm>
            <a:off x="483045" y="380252"/>
            <a:ext cx="369504" cy="268182"/>
            <a:chOff x="4604550" y="3714775"/>
            <a:chExt cx="439625" cy="319075"/>
          </a:xfrm>
        </p:grpSpPr>
        <p:sp>
          <p:nvSpPr>
            <p:cNvPr id="26"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4" name="TextBox 13"/>
          <p:cNvSpPr txBox="1"/>
          <p:nvPr/>
        </p:nvSpPr>
        <p:spPr>
          <a:xfrm>
            <a:off x="1623640" y="3736775"/>
            <a:ext cx="1673352" cy="365760"/>
          </a:xfrm>
          <a:prstGeom prst="rect">
            <a:avLst/>
          </a:prstGeom>
          <a:noFill/>
        </p:spPr>
        <p:txBody>
          <a:bodyPr wrap="square" rtlCol="0">
            <a:spAutoFit/>
          </a:bodyPr>
          <a:lstStyle/>
          <a:p>
            <a:r>
              <a:rPr lang="en-US" dirty="0" smtClean="0">
                <a:ln w="0"/>
                <a:solidFill>
                  <a:schemeClr val="accent1"/>
                </a:solidFill>
                <a:effectLst>
                  <a:outerShdw blurRad="38100" dist="25400" dir="5400000" algn="ctr" rotWithShape="0">
                    <a:srgbClr val="6E747A">
                      <a:alpha val="43000"/>
                    </a:srgbClr>
                  </a:outerShdw>
                </a:effectLst>
              </a:rPr>
              <a:t>Without FSE</a:t>
            </a:r>
            <a:endParaRPr lang="en-US" dirty="0">
              <a:ln w="0"/>
              <a:solidFill>
                <a:schemeClr val="accent1"/>
              </a:solidFill>
              <a:effectLst>
                <a:outerShdw blurRad="38100" dist="25400" dir="5400000" algn="ctr" rotWithShape="0">
                  <a:srgbClr val="6E747A">
                    <a:alpha val="43000"/>
                  </a:srgbClr>
                </a:outerShdw>
              </a:effectLst>
            </a:endParaRPr>
          </a:p>
        </p:txBody>
      </p:sp>
      <p:sp>
        <p:nvSpPr>
          <p:cNvPr id="16" name="TextBox 15"/>
          <p:cNvSpPr txBox="1"/>
          <p:nvPr/>
        </p:nvSpPr>
        <p:spPr>
          <a:xfrm>
            <a:off x="6241864" y="3760680"/>
            <a:ext cx="1673352" cy="365760"/>
          </a:xfrm>
          <a:prstGeom prst="rect">
            <a:avLst/>
          </a:prstGeom>
          <a:noFill/>
        </p:spPr>
        <p:txBody>
          <a:bodyPr wrap="square" rtlCol="0">
            <a:spAutoFit/>
          </a:bodyPr>
          <a:lstStyle/>
          <a:p>
            <a:r>
              <a:rPr lang="en-US" dirty="0" smtClean="0">
                <a:ln w="0"/>
                <a:solidFill>
                  <a:schemeClr val="accent1"/>
                </a:solidFill>
                <a:effectLst>
                  <a:outerShdw blurRad="38100" dist="25400" dir="5400000" algn="ctr" rotWithShape="0">
                    <a:srgbClr val="6E747A">
                      <a:alpha val="43000"/>
                    </a:srgbClr>
                  </a:outerShdw>
                </a:effectLst>
              </a:rPr>
              <a:t>With FSE</a:t>
            </a:r>
            <a:endParaRPr lang="en-US" dirty="0">
              <a:ln w="0"/>
              <a:solidFill>
                <a:schemeClr val="accent1"/>
              </a:solidFill>
              <a:effectLst>
                <a:outerShdw blurRad="38100" dist="25400" dir="5400000" algn="ctr" rotWithShape="0">
                  <a:srgbClr val="6E747A">
                    <a:alpha val="43000"/>
                  </a:srgbClr>
                </a:outerShdw>
              </a:effectLst>
            </a:endParaRPr>
          </a:p>
        </p:txBody>
      </p:sp>
      <p:sp>
        <p:nvSpPr>
          <p:cNvPr id="17" name="TextBox 16"/>
          <p:cNvSpPr txBox="1"/>
          <p:nvPr/>
        </p:nvSpPr>
        <p:spPr>
          <a:xfrm>
            <a:off x="852549" y="4493628"/>
            <a:ext cx="7367071" cy="307777"/>
          </a:xfrm>
          <a:prstGeom prst="rect">
            <a:avLst/>
          </a:prstGeom>
          <a:solidFill>
            <a:schemeClr val="accent3">
              <a:lumMod val="60000"/>
              <a:lumOff val="40000"/>
            </a:schemeClr>
          </a:solidFill>
        </p:spPr>
        <p:txBody>
          <a:bodyPr wrap="square" rtlCol="0">
            <a:spAutoFit/>
          </a:bodyPr>
          <a:lstStyle/>
          <a:p>
            <a:r>
              <a:rPr lang="en-US" dirty="0" smtClean="0"/>
              <a:t>This will allow us to combine </a:t>
            </a:r>
            <a:r>
              <a:rPr lang="en-US" dirty="0" err="1" smtClean="0"/>
              <a:t>WebRTC</a:t>
            </a:r>
            <a:r>
              <a:rPr lang="en-US" dirty="0" smtClean="0"/>
              <a:t> DATA  Channel (SCTP) and Video (GCC) </a:t>
            </a:r>
            <a:r>
              <a:rPr lang="en-US" dirty="0" smtClean="0">
                <a:solidFill>
                  <a:schemeClr val="accent6"/>
                </a:solidFill>
              </a:rPr>
              <a:t>[Ongoing]</a:t>
            </a:r>
            <a:endParaRPr lang="en-US" dirty="0">
              <a:solidFill>
                <a:schemeClr val="accent6"/>
              </a:solidFill>
            </a:endParaRPr>
          </a:p>
        </p:txBody>
      </p:sp>
    </p:spTree>
    <p:extLst>
      <p:ext uri="{BB962C8B-B14F-4D97-AF65-F5344CB8AC3E}">
        <p14:creationId xmlns:p14="http://schemas.microsoft.com/office/powerpoint/2010/main" val="26649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0881" y="538355"/>
            <a:ext cx="6809700" cy="3112200"/>
          </a:xfrm>
        </p:spPr>
        <p:txBody>
          <a:bodyPr/>
          <a:lstStyle/>
          <a:p>
            <a:pPr>
              <a:buNone/>
            </a:pPr>
            <a:endParaRPr lang="en-US" sz="2000" dirty="0"/>
          </a:p>
          <a:p>
            <a:pPr>
              <a:buNone/>
            </a:pPr>
            <a:endParaRPr lang="en-US" sz="2000" dirty="0" smtClean="0"/>
          </a:p>
          <a:p>
            <a:pPr>
              <a:buNone/>
            </a:pPr>
            <a:endParaRPr lang="en-US" sz="2000" dirty="0"/>
          </a:p>
          <a:p>
            <a:endParaRPr lang="en-US" sz="2000" dirty="0"/>
          </a:p>
        </p:txBody>
      </p:sp>
      <p:sp>
        <p:nvSpPr>
          <p:cNvPr id="4" name="Date Placeholder 3"/>
          <p:cNvSpPr>
            <a:spLocks noGrp="1"/>
          </p:cNvSpPr>
          <p:nvPr>
            <p:ph type="dt" sz="half" idx="10"/>
          </p:nvPr>
        </p:nvSpPr>
        <p:spPr/>
        <p:txBody>
          <a:bodyPr/>
          <a:lstStyle/>
          <a:p>
            <a:fld id="{256032D5-7EBC-CD42-BAE6-08692C5D956C}" type="datetime1">
              <a:rPr lang="nb-NO" smtClean="0"/>
              <a:t>25.04.2018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96359-3FF0-DC44-97DD-52D0BB2C83F0}" type="slidenum">
              <a:rPr lang="en-US" smtClean="0"/>
              <a:t>31</a:t>
            </a:fld>
            <a:endParaRPr lang="en-US"/>
          </a:p>
        </p:txBody>
      </p:sp>
      <p:cxnSp>
        <p:nvCxnSpPr>
          <p:cNvPr id="7" name="Shape 33"/>
          <p:cNvCxnSpPr/>
          <p:nvPr/>
        </p:nvCxnSpPr>
        <p:spPr>
          <a:xfrm flipV="1">
            <a:off x="0" y="552886"/>
            <a:ext cx="1631373" cy="5703"/>
          </a:xfrm>
          <a:prstGeom prst="straightConnector1">
            <a:avLst/>
          </a:prstGeom>
          <a:noFill/>
          <a:ln w="9525" cap="flat" cmpd="sng">
            <a:solidFill>
              <a:srgbClr val="CCCCCC"/>
            </a:solidFill>
            <a:prstDash val="solid"/>
            <a:round/>
            <a:headEnd type="none" w="lg" len="lg"/>
            <a:tailEnd type="none" w="lg" len="lg"/>
          </a:ln>
        </p:spPr>
      </p:cxnSp>
      <p:cxnSp>
        <p:nvCxnSpPr>
          <p:cNvPr id="8" name="Shape 43"/>
          <p:cNvCxnSpPr/>
          <p:nvPr/>
        </p:nvCxnSpPr>
        <p:spPr>
          <a:xfrm>
            <a:off x="7517163" y="538355"/>
            <a:ext cx="1626837" cy="20234"/>
          </a:xfrm>
          <a:prstGeom prst="straightConnector1">
            <a:avLst/>
          </a:prstGeom>
          <a:noFill/>
          <a:ln w="9525" cap="flat" cmpd="sng">
            <a:solidFill>
              <a:srgbClr val="CCCCCC"/>
            </a:solidFill>
            <a:prstDash val="solid"/>
            <a:round/>
            <a:headEnd type="none" w="lg" len="lg"/>
            <a:tailEnd type="none" w="lg" len="lg"/>
          </a:ln>
        </p:spPr>
      </p:cxnSp>
      <p:sp>
        <p:nvSpPr>
          <p:cNvPr id="9" name="Shape 37"/>
          <p:cNvSpPr txBox="1">
            <a:spLocks/>
          </p:cNvSpPr>
          <p:nvPr/>
        </p:nvSpPr>
        <p:spPr>
          <a:xfrm>
            <a:off x="1657678" y="337937"/>
            <a:ext cx="2742544" cy="435599"/>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Lora"/>
              <a:buNone/>
              <a:defRPr sz="2000" b="1" i="0" u="none" strike="noStrike" cap="none">
                <a:solidFill>
                  <a:srgbClr val="000000"/>
                </a:solidFill>
                <a:latin typeface="Lora"/>
                <a:ea typeface="Lora"/>
                <a:cs typeface="Lora"/>
                <a:sym typeface="Lora"/>
              </a:defRPr>
            </a:lvl1pPr>
            <a:lvl2pPr lvl="1" rtl="0">
              <a:spcBef>
                <a:spcPts val="0"/>
              </a:spcBef>
              <a:buSzPct val="100000"/>
              <a:buFont typeface="Lora"/>
              <a:buNone/>
              <a:defRPr sz="2000" b="1">
                <a:highlight>
                  <a:srgbClr val="FFFFFF"/>
                </a:highlight>
                <a:latin typeface="Lora"/>
                <a:ea typeface="Lora"/>
                <a:cs typeface="Lora"/>
                <a:sym typeface="Lora"/>
              </a:defRPr>
            </a:lvl2pPr>
            <a:lvl3pPr lvl="2" rtl="0">
              <a:spcBef>
                <a:spcPts val="0"/>
              </a:spcBef>
              <a:buSzPct val="100000"/>
              <a:buFont typeface="Lora"/>
              <a:buNone/>
              <a:defRPr sz="2000" b="1">
                <a:highlight>
                  <a:srgbClr val="FFFFFF"/>
                </a:highlight>
                <a:latin typeface="Lora"/>
                <a:ea typeface="Lora"/>
                <a:cs typeface="Lora"/>
                <a:sym typeface="Lora"/>
              </a:defRPr>
            </a:lvl3pPr>
            <a:lvl4pPr lvl="3" rtl="0">
              <a:spcBef>
                <a:spcPts val="0"/>
              </a:spcBef>
              <a:buSzPct val="100000"/>
              <a:buFont typeface="Lora"/>
              <a:buNone/>
              <a:defRPr sz="2000" b="1">
                <a:highlight>
                  <a:srgbClr val="FFFFFF"/>
                </a:highlight>
                <a:latin typeface="Lora"/>
                <a:ea typeface="Lora"/>
                <a:cs typeface="Lora"/>
                <a:sym typeface="Lora"/>
              </a:defRPr>
            </a:lvl4pPr>
            <a:lvl5pPr lvl="4" rtl="0">
              <a:spcBef>
                <a:spcPts val="0"/>
              </a:spcBef>
              <a:buSzPct val="100000"/>
              <a:buFont typeface="Lora"/>
              <a:buNone/>
              <a:defRPr sz="2000" b="1">
                <a:highlight>
                  <a:srgbClr val="FFFFFF"/>
                </a:highlight>
                <a:latin typeface="Lora"/>
                <a:ea typeface="Lora"/>
                <a:cs typeface="Lora"/>
                <a:sym typeface="Lora"/>
              </a:defRPr>
            </a:lvl5pPr>
            <a:lvl6pPr lvl="5" rtl="0">
              <a:spcBef>
                <a:spcPts val="0"/>
              </a:spcBef>
              <a:buSzPct val="100000"/>
              <a:buFont typeface="Lora"/>
              <a:buNone/>
              <a:defRPr sz="2000" b="1">
                <a:highlight>
                  <a:srgbClr val="FFFFFF"/>
                </a:highlight>
                <a:latin typeface="Lora"/>
                <a:ea typeface="Lora"/>
                <a:cs typeface="Lora"/>
                <a:sym typeface="Lora"/>
              </a:defRPr>
            </a:lvl6pPr>
            <a:lvl7pPr lvl="6" rtl="0">
              <a:spcBef>
                <a:spcPts val="0"/>
              </a:spcBef>
              <a:buSzPct val="100000"/>
              <a:buFont typeface="Lora"/>
              <a:buNone/>
              <a:defRPr sz="2000" b="1">
                <a:highlight>
                  <a:srgbClr val="FFFFFF"/>
                </a:highlight>
                <a:latin typeface="Lora"/>
                <a:ea typeface="Lora"/>
                <a:cs typeface="Lora"/>
                <a:sym typeface="Lora"/>
              </a:defRPr>
            </a:lvl7pPr>
            <a:lvl8pPr lvl="7" rtl="0">
              <a:spcBef>
                <a:spcPts val="0"/>
              </a:spcBef>
              <a:buSzPct val="100000"/>
              <a:buFont typeface="Lora"/>
              <a:buNone/>
              <a:defRPr sz="2000" b="1">
                <a:highlight>
                  <a:srgbClr val="FFFFFF"/>
                </a:highlight>
                <a:latin typeface="Lora"/>
                <a:ea typeface="Lora"/>
                <a:cs typeface="Lora"/>
                <a:sym typeface="Lora"/>
              </a:defRPr>
            </a:lvl8pPr>
            <a:lvl9pPr lvl="8" rtl="0">
              <a:spcBef>
                <a:spcPts val="0"/>
              </a:spcBef>
              <a:buSzPct val="100000"/>
              <a:buFont typeface="Lora"/>
              <a:buNone/>
              <a:defRPr sz="2000" b="1">
                <a:highlight>
                  <a:srgbClr val="FFFFFF"/>
                </a:highlight>
                <a:latin typeface="Lora"/>
                <a:ea typeface="Lora"/>
                <a:cs typeface="Lora"/>
                <a:sym typeface="Lora"/>
              </a:defRPr>
            </a:lvl9pPr>
          </a:lstStyle>
          <a:p>
            <a:r>
              <a:rPr lang="en-US" dirty="0" smtClean="0"/>
              <a:t>IETF Deployments</a:t>
            </a:r>
            <a:endParaRPr lang="en-US" dirty="0"/>
          </a:p>
        </p:txBody>
      </p:sp>
      <p:sp>
        <p:nvSpPr>
          <p:cNvPr id="18" name="Shape 34"/>
          <p:cNvSpPr/>
          <p:nvPr/>
        </p:nvSpPr>
        <p:spPr>
          <a:xfrm>
            <a:off x="1039240" y="326206"/>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20" name="Shape 483"/>
          <p:cNvGrpSpPr/>
          <p:nvPr/>
        </p:nvGrpSpPr>
        <p:grpSpPr>
          <a:xfrm>
            <a:off x="1161760" y="337937"/>
            <a:ext cx="313750" cy="383636"/>
            <a:chOff x="1923675" y="1633650"/>
            <a:chExt cx="436000" cy="435975"/>
          </a:xfrm>
        </p:grpSpPr>
        <p:sp>
          <p:nvSpPr>
            <p:cNvPr id="21" name="Shape 484"/>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485"/>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486"/>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487"/>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488"/>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489"/>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7" name="Straight Arrow Connector 16"/>
          <p:cNvCxnSpPr/>
          <p:nvPr/>
        </p:nvCxnSpPr>
        <p:spPr>
          <a:xfrm flipV="1">
            <a:off x="136764" y="2365669"/>
            <a:ext cx="8910524" cy="658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09726" y="2291078"/>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391668" y="2258199"/>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238529" y="2270297"/>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290690" y="2239125"/>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47732" y="2239125"/>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29176" y="1890244"/>
            <a:ext cx="950768" cy="307777"/>
          </a:xfrm>
          <a:prstGeom prst="rect">
            <a:avLst/>
          </a:prstGeom>
          <a:noFill/>
        </p:spPr>
        <p:txBody>
          <a:bodyPr wrap="square" rtlCol="0">
            <a:spAutoFit/>
          </a:bodyPr>
          <a:lstStyle/>
          <a:p>
            <a:r>
              <a:rPr lang="en-US" dirty="0" smtClean="0"/>
              <a:t>RFC2140</a:t>
            </a:r>
            <a:endParaRPr lang="en-US" dirty="0"/>
          </a:p>
        </p:txBody>
      </p:sp>
      <p:sp>
        <p:nvSpPr>
          <p:cNvPr id="32" name="TextBox 31"/>
          <p:cNvSpPr txBox="1"/>
          <p:nvPr/>
        </p:nvSpPr>
        <p:spPr>
          <a:xfrm>
            <a:off x="284082" y="2694089"/>
            <a:ext cx="950768" cy="307777"/>
          </a:xfrm>
          <a:prstGeom prst="rect">
            <a:avLst/>
          </a:prstGeom>
          <a:noFill/>
        </p:spPr>
        <p:txBody>
          <a:bodyPr wrap="square" rtlCol="0">
            <a:spAutoFit/>
          </a:bodyPr>
          <a:lstStyle/>
          <a:p>
            <a:r>
              <a:rPr lang="en-US" dirty="0" smtClean="0"/>
              <a:t>1997</a:t>
            </a:r>
            <a:endParaRPr lang="en-US" dirty="0"/>
          </a:p>
        </p:txBody>
      </p:sp>
      <p:sp>
        <p:nvSpPr>
          <p:cNvPr id="33" name="TextBox 32"/>
          <p:cNvSpPr txBox="1"/>
          <p:nvPr/>
        </p:nvSpPr>
        <p:spPr>
          <a:xfrm>
            <a:off x="1224500" y="2694089"/>
            <a:ext cx="950768" cy="307777"/>
          </a:xfrm>
          <a:prstGeom prst="rect">
            <a:avLst/>
          </a:prstGeom>
          <a:noFill/>
        </p:spPr>
        <p:txBody>
          <a:bodyPr wrap="square" rtlCol="0">
            <a:spAutoFit/>
          </a:bodyPr>
          <a:lstStyle/>
          <a:p>
            <a:r>
              <a:rPr lang="en-US" dirty="0" smtClean="0"/>
              <a:t>1998</a:t>
            </a:r>
            <a:endParaRPr lang="en-US" dirty="0"/>
          </a:p>
        </p:txBody>
      </p:sp>
      <p:sp>
        <p:nvSpPr>
          <p:cNvPr id="34" name="TextBox 33"/>
          <p:cNvSpPr txBox="1"/>
          <p:nvPr/>
        </p:nvSpPr>
        <p:spPr>
          <a:xfrm>
            <a:off x="2080048" y="2694088"/>
            <a:ext cx="950768" cy="307777"/>
          </a:xfrm>
          <a:prstGeom prst="rect">
            <a:avLst/>
          </a:prstGeom>
          <a:noFill/>
        </p:spPr>
        <p:txBody>
          <a:bodyPr wrap="square" rtlCol="0">
            <a:spAutoFit/>
          </a:bodyPr>
          <a:lstStyle/>
          <a:p>
            <a:r>
              <a:rPr lang="en-US" dirty="0"/>
              <a:t>1999</a:t>
            </a:r>
          </a:p>
        </p:txBody>
      </p:sp>
      <p:sp>
        <p:nvSpPr>
          <p:cNvPr id="35" name="TextBox 34"/>
          <p:cNvSpPr txBox="1"/>
          <p:nvPr/>
        </p:nvSpPr>
        <p:spPr>
          <a:xfrm>
            <a:off x="2161857" y="1839554"/>
            <a:ext cx="950768" cy="307777"/>
          </a:xfrm>
          <a:prstGeom prst="rect">
            <a:avLst/>
          </a:prstGeom>
          <a:noFill/>
        </p:spPr>
        <p:txBody>
          <a:bodyPr wrap="square" rtlCol="0">
            <a:spAutoFit/>
          </a:bodyPr>
          <a:lstStyle/>
          <a:p>
            <a:r>
              <a:rPr lang="en-US" smtClean="0"/>
              <a:t>CM</a:t>
            </a:r>
            <a:endParaRPr lang="en-US"/>
          </a:p>
        </p:txBody>
      </p:sp>
      <p:sp>
        <p:nvSpPr>
          <p:cNvPr id="36" name="TextBox 35"/>
          <p:cNvSpPr txBox="1"/>
          <p:nvPr/>
        </p:nvSpPr>
        <p:spPr>
          <a:xfrm>
            <a:off x="3065673" y="1846372"/>
            <a:ext cx="950768" cy="307777"/>
          </a:xfrm>
          <a:prstGeom prst="rect">
            <a:avLst/>
          </a:prstGeom>
          <a:noFill/>
        </p:spPr>
        <p:txBody>
          <a:bodyPr wrap="square" rtlCol="0">
            <a:spAutoFit/>
          </a:bodyPr>
          <a:lstStyle/>
          <a:p>
            <a:r>
              <a:rPr lang="en-US" dirty="0" smtClean="0"/>
              <a:t>E-TCP</a:t>
            </a:r>
            <a:endParaRPr lang="en-US" dirty="0"/>
          </a:p>
        </p:txBody>
      </p:sp>
      <p:sp>
        <p:nvSpPr>
          <p:cNvPr id="37" name="Rectangle 36"/>
          <p:cNvSpPr/>
          <p:nvPr/>
        </p:nvSpPr>
        <p:spPr>
          <a:xfrm>
            <a:off x="3017370" y="2691549"/>
            <a:ext cx="582211" cy="307777"/>
          </a:xfrm>
          <a:prstGeom prst="rect">
            <a:avLst/>
          </a:prstGeom>
        </p:spPr>
        <p:txBody>
          <a:bodyPr wrap="none">
            <a:spAutoFit/>
          </a:bodyPr>
          <a:lstStyle/>
          <a:p>
            <a:r>
              <a:rPr lang="en-US" dirty="0"/>
              <a:t>1999</a:t>
            </a:r>
          </a:p>
        </p:txBody>
      </p:sp>
      <p:sp>
        <p:nvSpPr>
          <p:cNvPr id="38" name="Rectangle 37"/>
          <p:cNvSpPr/>
          <p:nvPr/>
        </p:nvSpPr>
        <p:spPr>
          <a:xfrm>
            <a:off x="4137976" y="2692804"/>
            <a:ext cx="582211" cy="307777"/>
          </a:xfrm>
          <a:prstGeom prst="rect">
            <a:avLst/>
          </a:prstGeom>
        </p:spPr>
        <p:txBody>
          <a:bodyPr wrap="none">
            <a:spAutoFit/>
          </a:bodyPr>
          <a:lstStyle/>
          <a:p>
            <a:r>
              <a:rPr lang="en-US" dirty="0" smtClean="0"/>
              <a:t>2005</a:t>
            </a:r>
            <a:endParaRPr lang="en-US" dirty="0"/>
          </a:p>
        </p:txBody>
      </p:sp>
      <p:sp>
        <p:nvSpPr>
          <p:cNvPr id="39" name="TextBox 38"/>
          <p:cNvSpPr txBox="1"/>
          <p:nvPr/>
        </p:nvSpPr>
        <p:spPr>
          <a:xfrm>
            <a:off x="4150252" y="1846372"/>
            <a:ext cx="724930" cy="307777"/>
          </a:xfrm>
          <a:prstGeom prst="rect">
            <a:avLst/>
          </a:prstGeom>
          <a:noFill/>
        </p:spPr>
        <p:txBody>
          <a:bodyPr wrap="square" rtlCol="0">
            <a:spAutoFit/>
          </a:bodyPr>
          <a:lstStyle/>
          <a:p>
            <a:r>
              <a:rPr lang="en-US" dirty="0" smtClean="0"/>
              <a:t>EFCM </a:t>
            </a:r>
            <a:endParaRPr lang="en-US" dirty="0"/>
          </a:p>
        </p:txBody>
      </p:sp>
      <p:sp>
        <p:nvSpPr>
          <p:cNvPr id="40" name="Oval 39"/>
          <p:cNvSpPr/>
          <p:nvPr/>
        </p:nvSpPr>
        <p:spPr>
          <a:xfrm>
            <a:off x="6059902" y="2208962"/>
            <a:ext cx="301336" cy="30133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Oval 40"/>
          <p:cNvSpPr/>
          <p:nvPr/>
        </p:nvSpPr>
        <p:spPr>
          <a:xfrm>
            <a:off x="7157210" y="2208962"/>
            <a:ext cx="301336" cy="30133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Oval 41"/>
          <p:cNvSpPr/>
          <p:nvPr/>
        </p:nvSpPr>
        <p:spPr>
          <a:xfrm>
            <a:off x="8331434" y="2198021"/>
            <a:ext cx="301336" cy="30133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TextBox 43"/>
          <p:cNvSpPr txBox="1"/>
          <p:nvPr/>
        </p:nvSpPr>
        <p:spPr>
          <a:xfrm>
            <a:off x="5854993" y="1415485"/>
            <a:ext cx="970748" cy="738664"/>
          </a:xfrm>
          <a:prstGeom prst="rect">
            <a:avLst/>
          </a:prstGeom>
          <a:noFill/>
        </p:spPr>
        <p:txBody>
          <a:bodyPr wrap="square" rtlCol="0">
            <a:spAutoFit/>
          </a:bodyPr>
          <a:lstStyle/>
          <a:p>
            <a:r>
              <a:rPr lang="en-US" dirty="0" smtClean="0">
                <a:solidFill>
                  <a:schemeClr val="accent1"/>
                </a:solidFill>
              </a:rPr>
              <a:t>FSE, RFC </a:t>
            </a:r>
            <a:r>
              <a:rPr lang="en-US" dirty="0" err="1" smtClean="0">
                <a:solidFill>
                  <a:schemeClr val="accent1"/>
                </a:solidFill>
              </a:rPr>
              <a:t>ed</a:t>
            </a:r>
            <a:r>
              <a:rPr lang="en-US" dirty="0" smtClean="0">
                <a:solidFill>
                  <a:schemeClr val="accent1"/>
                </a:solidFill>
              </a:rPr>
              <a:t>-queue</a:t>
            </a:r>
            <a:endParaRPr lang="en-US" dirty="0">
              <a:solidFill>
                <a:schemeClr val="accent1"/>
              </a:solidFill>
            </a:endParaRPr>
          </a:p>
        </p:txBody>
      </p:sp>
      <p:sp>
        <p:nvSpPr>
          <p:cNvPr id="45" name="Rectangle 44"/>
          <p:cNvSpPr/>
          <p:nvPr/>
        </p:nvSpPr>
        <p:spPr>
          <a:xfrm>
            <a:off x="7007235" y="2661940"/>
            <a:ext cx="582211" cy="307777"/>
          </a:xfrm>
          <a:prstGeom prst="rect">
            <a:avLst/>
          </a:prstGeom>
        </p:spPr>
        <p:txBody>
          <a:bodyPr wrap="none">
            <a:spAutoFit/>
          </a:bodyPr>
          <a:lstStyle/>
          <a:p>
            <a:r>
              <a:rPr lang="en-US" dirty="0" smtClean="0"/>
              <a:t>2016</a:t>
            </a:r>
            <a:endParaRPr lang="en-US" dirty="0"/>
          </a:p>
        </p:txBody>
      </p:sp>
      <p:sp>
        <p:nvSpPr>
          <p:cNvPr id="46" name="TextBox 45"/>
          <p:cNvSpPr txBox="1"/>
          <p:nvPr/>
        </p:nvSpPr>
        <p:spPr>
          <a:xfrm>
            <a:off x="7899063" y="1377123"/>
            <a:ext cx="1349287" cy="738664"/>
          </a:xfrm>
          <a:prstGeom prst="rect">
            <a:avLst/>
          </a:prstGeom>
          <a:noFill/>
        </p:spPr>
        <p:txBody>
          <a:bodyPr wrap="square" rtlCol="0">
            <a:spAutoFit/>
          </a:bodyPr>
          <a:lstStyle/>
          <a:p>
            <a:r>
              <a:rPr lang="en-US" dirty="0" smtClean="0">
                <a:solidFill>
                  <a:schemeClr val="accent1"/>
                </a:solidFill>
              </a:rPr>
              <a:t>RFC2140bis</a:t>
            </a:r>
          </a:p>
          <a:p>
            <a:r>
              <a:rPr lang="en-US" dirty="0" smtClean="0">
                <a:solidFill>
                  <a:schemeClr val="accent1"/>
                </a:solidFill>
              </a:rPr>
              <a:t>WG adopted draft, TCPM</a:t>
            </a:r>
            <a:endParaRPr lang="en-US" dirty="0">
              <a:solidFill>
                <a:schemeClr val="accent1"/>
              </a:solidFill>
            </a:endParaRPr>
          </a:p>
        </p:txBody>
      </p:sp>
      <p:sp>
        <p:nvSpPr>
          <p:cNvPr id="47" name="Rectangle 46"/>
          <p:cNvSpPr/>
          <p:nvPr/>
        </p:nvSpPr>
        <p:spPr>
          <a:xfrm>
            <a:off x="5980150" y="2661941"/>
            <a:ext cx="582211" cy="307777"/>
          </a:xfrm>
          <a:prstGeom prst="rect">
            <a:avLst/>
          </a:prstGeom>
        </p:spPr>
        <p:txBody>
          <a:bodyPr wrap="none">
            <a:spAutoFit/>
          </a:bodyPr>
          <a:lstStyle/>
          <a:p>
            <a:r>
              <a:rPr lang="en-US" dirty="0" smtClean="0"/>
              <a:t>2015</a:t>
            </a:r>
            <a:endParaRPr lang="en-US" dirty="0"/>
          </a:p>
        </p:txBody>
      </p:sp>
      <p:sp>
        <p:nvSpPr>
          <p:cNvPr id="49" name="TextBox 48"/>
          <p:cNvSpPr txBox="1"/>
          <p:nvPr/>
        </p:nvSpPr>
        <p:spPr>
          <a:xfrm>
            <a:off x="6802815" y="1401921"/>
            <a:ext cx="1079886" cy="738664"/>
          </a:xfrm>
          <a:prstGeom prst="rect">
            <a:avLst/>
          </a:prstGeom>
          <a:noFill/>
        </p:spPr>
        <p:txBody>
          <a:bodyPr wrap="square" rtlCol="0">
            <a:spAutoFit/>
          </a:bodyPr>
          <a:lstStyle/>
          <a:p>
            <a:r>
              <a:rPr lang="en-US" dirty="0" smtClean="0">
                <a:solidFill>
                  <a:schemeClr val="accent1"/>
                </a:solidFill>
              </a:rPr>
              <a:t>TCP-CCC, ICCRG Draft</a:t>
            </a:r>
            <a:endParaRPr lang="en-US" dirty="0">
              <a:solidFill>
                <a:schemeClr val="accent1"/>
              </a:solidFill>
            </a:endParaRPr>
          </a:p>
        </p:txBody>
      </p:sp>
      <p:sp>
        <p:nvSpPr>
          <p:cNvPr id="50" name="Rectangle 49"/>
          <p:cNvSpPr/>
          <p:nvPr/>
        </p:nvSpPr>
        <p:spPr>
          <a:xfrm>
            <a:off x="8216110" y="2621803"/>
            <a:ext cx="582211" cy="307777"/>
          </a:xfrm>
          <a:prstGeom prst="rect">
            <a:avLst/>
          </a:prstGeom>
        </p:spPr>
        <p:txBody>
          <a:bodyPr wrap="none">
            <a:spAutoFit/>
          </a:bodyPr>
          <a:lstStyle/>
          <a:p>
            <a:r>
              <a:rPr lang="en-US" dirty="0" smtClean="0"/>
              <a:t>2017</a:t>
            </a:r>
            <a:endParaRPr lang="en-US" dirty="0"/>
          </a:p>
        </p:txBody>
      </p:sp>
      <p:sp>
        <p:nvSpPr>
          <p:cNvPr id="43" name="TextBox 42"/>
          <p:cNvSpPr txBox="1"/>
          <p:nvPr/>
        </p:nvSpPr>
        <p:spPr>
          <a:xfrm>
            <a:off x="1204832" y="1411679"/>
            <a:ext cx="950768" cy="738664"/>
          </a:xfrm>
          <a:prstGeom prst="rect">
            <a:avLst/>
          </a:prstGeom>
          <a:noFill/>
        </p:spPr>
        <p:txBody>
          <a:bodyPr wrap="square" rtlCol="0">
            <a:spAutoFit/>
          </a:bodyPr>
          <a:lstStyle/>
          <a:p>
            <a:r>
              <a:rPr lang="en-US" dirty="0" smtClean="0"/>
              <a:t>TCP FAST START</a:t>
            </a:r>
            <a:endParaRPr lang="en-US" dirty="0"/>
          </a:p>
        </p:txBody>
      </p:sp>
      <p:sp>
        <p:nvSpPr>
          <p:cNvPr id="2" name="TextBox 1"/>
          <p:cNvSpPr txBox="1"/>
          <p:nvPr/>
        </p:nvSpPr>
        <p:spPr>
          <a:xfrm>
            <a:off x="818707" y="3455581"/>
            <a:ext cx="7979614" cy="1169551"/>
          </a:xfrm>
          <a:prstGeom prst="rect">
            <a:avLst/>
          </a:prstGeom>
          <a:noFill/>
        </p:spPr>
        <p:txBody>
          <a:bodyPr wrap="square" rtlCol="0">
            <a:spAutoFit/>
          </a:bodyPr>
          <a:lstStyle/>
          <a:p>
            <a:r>
              <a:rPr lang="en-US" dirty="0" smtClean="0"/>
              <a:t>Source code available at:   </a:t>
            </a:r>
            <a:r>
              <a:rPr lang="en-US" dirty="0" smtClean="0">
                <a:hlinkClick r:id="rId2"/>
              </a:rPr>
              <a:t>www.bitbucket.org/safiqul</a:t>
            </a:r>
            <a:endParaRPr lang="en-US" dirty="0" smtClean="0"/>
          </a:p>
          <a:p>
            <a:r>
              <a:rPr lang="en-US" dirty="0"/>
              <a:t>	</a:t>
            </a:r>
            <a:r>
              <a:rPr lang="en-US" dirty="0" smtClean="0"/>
              <a:t>	      </a:t>
            </a:r>
            <a:r>
              <a:rPr lang="en-US" dirty="0" smtClean="0">
                <a:hlinkClick r:id="rId3"/>
              </a:rPr>
              <a:t>http://safiquli.at.ifi.uio.no/coupled-cc</a:t>
            </a:r>
            <a:endParaRPr lang="en-US" dirty="0" smtClean="0"/>
          </a:p>
          <a:p>
            <a:endParaRPr lang="en-US" dirty="0" smtClean="0"/>
          </a:p>
          <a:p>
            <a:r>
              <a:rPr lang="en-US" dirty="0" smtClean="0"/>
              <a:t>Implementations</a:t>
            </a:r>
            <a:r>
              <a:rPr lang="en-US" dirty="0" smtClean="0"/>
              <a:t>: 1) FreeBSD 2) Chromium Browser 3) ns-2</a:t>
            </a:r>
          </a:p>
          <a:p>
            <a:endParaRPr lang="en-US" dirty="0"/>
          </a:p>
        </p:txBody>
      </p:sp>
    </p:spTree>
    <p:extLst>
      <p:ext uri="{BB962C8B-B14F-4D97-AF65-F5344CB8AC3E}">
        <p14:creationId xmlns:p14="http://schemas.microsoft.com/office/powerpoint/2010/main" val="230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4" grpId="0"/>
      <p:bldP spid="45" grpId="0"/>
      <p:bldP spid="46" grpId="0"/>
      <p:bldP spid="47" grpId="0"/>
      <p:bldP spid="49" grpId="0"/>
      <p:bldP spid="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322465-B210-A740-BF9A-954587F0A312}"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32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30289330"/>
              </p:ext>
            </p:extLst>
          </p:nvPr>
        </p:nvGraphicFramePr>
        <p:xfrm>
          <a:off x="84364" y="53816"/>
          <a:ext cx="8975271" cy="4713447"/>
        </p:xfrm>
        <a:graphic>
          <a:graphicData uri="http://schemas.openxmlformats.org/drawingml/2006/table">
            <a:tbl>
              <a:tblPr firstRow="1" bandRow="1">
                <a:tableStyleId>{68D230F3-CF80-4859-8CE7-A43EE81993B5}</a:tableStyleId>
              </a:tblPr>
              <a:tblGrid>
                <a:gridCol w="1394372">
                  <a:extLst>
                    <a:ext uri="{9D8B030D-6E8A-4147-A177-3AD203B41FA5}">
                      <a16:colId xmlns="" xmlns:a16="http://schemas.microsoft.com/office/drawing/2014/main" val="20000"/>
                    </a:ext>
                  </a:extLst>
                </a:gridCol>
                <a:gridCol w="7580899">
                  <a:extLst>
                    <a:ext uri="{9D8B030D-6E8A-4147-A177-3AD203B41FA5}">
                      <a16:colId xmlns="" xmlns:a16="http://schemas.microsoft.com/office/drawing/2014/main" val="20001"/>
                    </a:ext>
                  </a:extLst>
                </a:gridCol>
              </a:tblGrid>
              <a:tr h="49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strike="noStrike" cap="none" dirty="0" smtClean="0">
                          <a:effectLst/>
                          <a:sym typeface="Arial"/>
                        </a:rPr>
                        <a:t>Changing algorithm aggression </a:t>
                      </a:r>
                      <a:endParaRPr lang="en-US" sz="1000" b="0" dirty="0" smtClean="0"/>
                    </a:p>
                    <a:p>
                      <a:endParaRPr lang="en-US" sz="10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strike="noStrike" cap="none" dirty="0" smtClean="0">
                          <a:effectLst/>
                          <a:sym typeface="Arial"/>
                        </a:rPr>
                        <a:t>Reducing aggression can improve performance (Paper-1), but there are exceptions: it can </a:t>
                      </a:r>
                      <a:r>
                        <a:rPr lang="en-US" sz="1000" b="1" u="none" strike="noStrike" cap="none" dirty="0" smtClean="0">
                          <a:solidFill>
                            <a:srgbClr val="FF0000"/>
                          </a:solidFill>
                          <a:effectLst/>
                          <a:sym typeface="Arial"/>
                        </a:rPr>
                        <a:t>violate the underlying CC algorithm’s </a:t>
                      </a:r>
                      <a:r>
                        <a:rPr lang="en-US" sz="1000" b="0" u="none" strike="noStrike" cap="none" dirty="0" smtClean="0">
                          <a:effectLst/>
                          <a:sym typeface="Arial"/>
                        </a:rPr>
                        <a:t>assumption. This, in turn, can make the CC counteract on the imposed decision (paper-2 and draft-1). </a:t>
                      </a:r>
                      <a:endParaRPr lang="en-US" sz="1000" b="0" dirty="0" smtClean="0"/>
                    </a:p>
                    <a:p>
                      <a:endParaRPr lang="en-US" sz="1000" b="0" dirty="0"/>
                    </a:p>
                  </a:txBody>
                  <a:tcPr/>
                </a:tc>
                <a:extLst>
                  <a:ext uri="{0D108BD9-81ED-4DB2-BD59-A6C34878D82A}">
                    <a16:rowId xmlns="" xmlns:a16="http://schemas.microsoft.com/office/drawing/2014/main" val="10000"/>
                  </a:ext>
                </a:extLst>
              </a:tr>
              <a:tr h="49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RTT </a:t>
                      </a:r>
                      <a:endParaRPr lang="en-US" sz="1000" dirty="0" smtClean="0"/>
                    </a:p>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Connections with homogeneous RTTs can use both active (paper</a:t>
                      </a:r>
                      <a:r>
                        <a:rPr lang="en-US" sz="1000" u="none" strike="noStrike" cap="none" baseline="0" dirty="0" smtClean="0">
                          <a:effectLst/>
                          <a:sym typeface="Arial"/>
                        </a:rPr>
                        <a:t> 1</a:t>
                      </a:r>
                      <a:r>
                        <a:rPr lang="en-US" sz="1000" u="none" strike="noStrike" cap="none" dirty="0" smtClean="0">
                          <a:effectLst/>
                          <a:sym typeface="Arial"/>
                        </a:rPr>
                        <a:t>)</a:t>
                      </a:r>
                      <a:r>
                        <a:rPr lang="en-US" sz="1000" u="none" strike="noStrike" cap="none" baseline="0" dirty="0" smtClean="0">
                          <a:effectLst/>
                          <a:sym typeface="Arial"/>
                        </a:rPr>
                        <a:t> </a:t>
                      </a:r>
                      <a:r>
                        <a:rPr lang="en-US" sz="1000" u="none" strike="noStrike" cap="none" dirty="0" smtClean="0">
                          <a:effectLst/>
                          <a:sym typeface="Arial"/>
                        </a:rPr>
                        <a:t>and passive coupling (paper-2,</a:t>
                      </a:r>
                      <a:r>
                        <a:rPr lang="en-US" sz="1000" u="none" strike="noStrike" cap="none" baseline="0" dirty="0" smtClean="0">
                          <a:effectLst/>
                          <a:sym typeface="Arial"/>
                        </a:rPr>
                        <a:t> paper-4, paper-5</a:t>
                      </a:r>
                      <a:r>
                        <a:rPr lang="en-US" sz="1000" u="none" strike="noStrike" cap="none" dirty="0" smtClean="0">
                          <a:effectLst/>
                          <a:sym typeface="Arial"/>
                        </a:rPr>
                        <a:t>). However, it is recommended to use an </a:t>
                      </a:r>
                      <a:r>
                        <a:rPr lang="en-US" sz="1000" b="1" u="none" strike="noStrike" cap="none" dirty="0" smtClean="0">
                          <a:solidFill>
                            <a:srgbClr val="FF0000"/>
                          </a:solidFill>
                          <a:effectLst/>
                          <a:sym typeface="Arial"/>
                        </a:rPr>
                        <a:t>active version</a:t>
                      </a:r>
                      <a:r>
                        <a:rPr lang="en-US" sz="1000" b="1" u="none" strike="noStrike" cap="none" dirty="0" smtClean="0">
                          <a:effectLst/>
                          <a:sym typeface="Arial"/>
                        </a:rPr>
                        <a:t> </a:t>
                      </a:r>
                      <a:r>
                        <a:rPr lang="en-US" sz="1000" u="none" strike="noStrike" cap="none" dirty="0" smtClean="0">
                          <a:effectLst/>
                          <a:sym typeface="Arial"/>
                        </a:rPr>
                        <a:t>for connections with </a:t>
                      </a:r>
                      <a:r>
                        <a:rPr lang="en-US" sz="1000" b="1" u="none" strike="noStrike" cap="none" dirty="0" smtClean="0">
                          <a:solidFill>
                            <a:srgbClr val="FF0000"/>
                          </a:solidFill>
                          <a:effectLst/>
                          <a:sym typeface="Arial"/>
                        </a:rPr>
                        <a:t>heterogeneous RTTs</a:t>
                      </a:r>
                      <a:r>
                        <a:rPr lang="en-US" sz="1000" u="none" strike="noStrike" cap="none" dirty="0" smtClean="0">
                          <a:effectLst/>
                          <a:sym typeface="Arial"/>
                        </a:rPr>
                        <a:t> (paper 1).</a:t>
                      </a:r>
                      <a:endParaRPr lang="en-US" sz="1000" dirty="0" smtClean="0"/>
                    </a:p>
                    <a:p>
                      <a:endParaRPr lang="en-US" sz="1000" dirty="0"/>
                    </a:p>
                  </a:txBody>
                  <a:tcPr/>
                </a:tc>
                <a:extLst>
                  <a:ext uri="{0D108BD9-81ED-4DB2-BD59-A6C34878D82A}">
                    <a16:rowId xmlns="" xmlns:a16="http://schemas.microsoft.com/office/drawing/2014/main" val="10001"/>
                  </a:ext>
                </a:extLst>
              </a:tr>
              <a:tr h="49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Rate updates </a:t>
                      </a:r>
                      <a:endParaRPr lang="en-US" sz="1000" dirty="0" smtClean="0"/>
                    </a:p>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Congestion control mechanisms that update their rates </a:t>
                      </a:r>
                      <a:r>
                        <a:rPr lang="en-US" sz="1000" b="1" u="none" strike="noStrike" cap="none" dirty="0" smtClean="0">
                          <a:solidFill>
                            <a:srgbClr val="FF0000"/>
                          </a:solidFill>
                          <a:effectLst/>
                          <a:sym typeface="Arial"/>
                        </a:rPr>
                        <a:t>not as a function of RTTs but e.g. at a fixed interval </a:t>
                      </a:r>
                      <a:r>
                        <a:rPr lang="en-US" sz="1000" u="none" strike="noStrike" cap="none" dirty="0" smtClean="0">
                          <a:effectLst/>
                          <a:sym typeface="Arial"/>
                        </a:rPr>
                        <a:t>can use </a:t>
                      </a:r>
                      <a:r>
                        <a:rPr lang="en-US" sz="1000" b="1" u="none" strike="noStrike" cap="none" dirty="0" smtClean="0">
                          <a:solidFill>
                            <a:srgbClr val="FF0000"/>
                          </a:solidFill>
                          <a:effectLst/>
                          <a:sym typeface="Arial"/>
                        </a:rPr>
                        <a:t>simple passive version </a:t>
                      </a:r>
                      <a:r>
                        <a:rPr lang="en-US" sz="1000" u="none" strike="noStrike" cap="none" dirty="0" smtClean="0">
                          <a:effectLst/>
                          <a:sym typeface="Arial"/>
                        </a:rPr>
                        <a:t>(paper 2). </a:t>
                      </a:r>
                      <a:endParaRPr lang="en-US" sz="1000" dirty="0" smtClean="0"/>
                    </a:p>
                    <a:p>
                      <a:endParaRPr lang="en-US" sz="1000" dirty="0"/>
                    </a:p>
                  </a:txBody>
                  <a:tcPr/>
                </a:tc>
                <a:extLst>
                  <a:ext uri="{0D108BD9-81ED-4DB2-BD59-A6C34878D82A}">
                    <a16:rowId xmlns="" xmlns:a16="http://schemas.microsoft.com/office/drawing/2014/main" val="10002"/>
                  </a:ext>
                </a:extLst>
              </a:tr>
              <a:tr h="49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Receiver- side Logic </a:t>
                      </a:r>
                      <a:endParaRPr lang="en-US" sz="1000" dirty="0" smtClean="0"/>
                    </a:p>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If the CC decisions of a connection are influenced by </a:t>
                      </a:r>
                      <a:r>
                        <a:rPr lang="en-US" sz="1000" b="1" u="none" strike="noStrike" cap="none" dirty="0" smtClean="0">
                          <a:solidFill>
                            <a:srgbClr val="FF0000"/>
                          </a:solidFill>
                          <a:effectLst/>
                          <a:sym typeface="Arial"/>
                        </a:rPr>
                        <a:t>receiver-side CC logic</a:t>
                      </a:r>
                      <a:r>
                        <a:rPr lang="en-US" sz="1000" u="none" strike="noStrike" cap="none" dirty="0" smtClean="0">
                          <a:effectLst/>
                          <a:sym typeface="Arial"/>
                        </a:rPr>
                        <a:t>, this should be incorporated into the design of a coupled congestion control solution (paper 1). </a:t>
                      </a:r>
                      <a:endParaRPr lang="en-US" sz="1000" dirty="0" smtClean="0"/>
                    </a:p>
                    <a:p>
                      <a:endParaRPr lang="en-US" sz="1000" dirty="0"/>
                    </a:p>
                  </a:txBody>
                  <a:tcPr/>
                </a:tc>
                <a:extLst>
                  <a:ext uri="{0D108BD9-81ED-4DB2-BD59-A6C34878D82A}">
                    <a16:rowId xmlns="" xmlns:a16="http://schemas.microsoft.com/office/drawing/2014/main" val="10003"/>
                  </a:ext>
                </a:extLst>
              </a:tr>
              <a:tr h="49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err="1" smtClean="0">
                          <a:effectLst/>
                          <a:sym typeface="Arial"/>
                        </a:rPr>
                        <a:t>Statefulness</a:t>
                      </a:r>
                      <a:r>
                        <a:rPr lang="en-US" sz="1000" u="none" strike="noStrike" cap="none" dirty="0" smtClean="0">
                          <a:effectLst/>
                          <a:sym typeface="Arial"/>
                        </a:rPr>
                        <a:t> </a:t>
                      </a:r>
                      <a:endParaRPr lang="en-US" sz="1000" dirty="0" smtClean="0"/>
                    </a:p>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It is recommended to </a:t>
                      </a:r>
                      <a:r>
                        <a:rPr lang="en-US" sz="1000" b="1" u="none" strike="noStrike" cap="none" dirty="0" smtClean="0">
                          <a:solidFill>
                            <a:srgbClr val="FF0000"/>
                          </a:solidFill>
                          <a:effectLst/>
                          <a:sym typeface="Arial"/>
                        </a:rPr>
                        <a:t>incorporate states </a:t>
                      </a:r>
                      <a:r>
                        <a:rPr lang="en-US" sz="1000" u="none" strike="noStrike" cap="none" dirty="0" smtClean="0">
                          <a:effectLst/>
                          <a:sym typeface="Arial"/>
                        </a:rPr>
                        <a:t>in a coupling solution when a congestion mechanism is </a:t>
                      </a:r>
                      <a:r>
                        <a:rPr lang="en-US" sz="1000" u="none" strike="noStrike" cap="none" dirty="0" err="1" smtClean="0">
                          <a:effectLst/>
                          <a:sym typeface="Arial"/>
                        </a:rPr>
                        <a:t>stateful</a:t>
                      </a:r>
                      <a:r>
                        <a:rPr lang="en-US" sz="1000" u="none" strike="noStrike" cap="none" dirty="0" smtClean="0">
                          <a:effectLst/>
                          <a:sym typeface="Arial"/>
                        </a:rPr>
                        <a:t>, </a:t>
                      </a:r>
                      <a:r>
                        <a:rPr lang="en-US" sz="1000" u="none" strike="noStrike" cap="none" dirty="0" err="1" smtClean="0">
                          <a:effectLst/>
                          <a:sym typeface="Arial"/>
                        </a:rPr>
                        <a:t>e.g</a:t>
                      </a:r>
                      <a:r>
                        <a:rPr lang="en-US" sz="1000" u="none" strike="noStrike" cap="none" dirty="0" smtClean="0">
                          <a:effectLst/>
                          <a:sym typeface="Arial"/>
                        </a:rPr>
                        <a:t>, TCP (paper 4,5 and draft</a:t>
                      </a:r>
                      <a:r>
                        <a:rPr lang="en-US" sz="1000" u="none" strike="noStrike" cap="none" baseline="0" dirty="0" smtClean="0">
                          <a:effectLst/>
                          <a:sym typeface="Arial"/>
                        </a:rPr>
                        <a:t> 2</a:t>
                      </a:r>
                      <a:r>
                        <a:rPr lang="en-US" sz="1000" u="none" strike="noStrike" cap="none" dirty="0" smtClean="0">
                          <a:effectLst/>
                          <a:sym typeface="Arial"/>
                        </a:rPr>
                        <a:t>). The design approaches for the stateless mechanisms are simpler (paper</a:t>
                      </a:r>
                      <a:r>
                        <a:rPr lang="en-US" sz="1000" u="none" strike="noStrike" cap="none" baseline="0" dirty="0" smtClean="0">
                          <a:effectLst/>
                          <a:sym typeface="Arial"/>
                        </a:rPr>
                        <a:t> 1 and 2</a:t>
                      </a:r>
                      <a:r>
                        <a:rPr lang="en-US" sz="1000" u="none" strike="noStrike" cap="none" dirty="0" smtClean="0">
                          <a:effectLst/>
                          <a:sym typeface="Arial"/>
                        </a:rPr>
                        <a:t>). </a:t>
                      </a:r>
                      <a:endParaRPr lang="en-US" sz="1000" dirty="0" smtClean="0"/>
                    </a:p>
                    <a:p>
                      <a:endParaRPr lang="en-US" sz="1000" dirty="0"/>
                    </a:p>
                  </a:txBody>
                  <a:tcPr/>
                </a:tc>
                <a:extLst>
                  <a:ext uri="{0D108BD9-81ED-4DB2-BD59-A6C34878D82A}">
                    <a16:rowId xmlns="" xmlns:a16="http://schemas.microsoft.com/office/drawing/2014/main" val="10004"/>
                  </a:ext>
                </a:extLst>
              </a:tr>
              <a:tr h="494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Ensured Common Bottleneck </a:t>
                      </a:r>
                      <a:endParaRPr lang="en-US" sz="1000" dirty="0" smtClean="0"/>
                    </a:p>
                    <a:p>
                      <a:endParaRPr lang="en-US" sz="1000" dirty="0"/>
                    </a:p>
                  </a:txBody>
                  <a:tcPr/>
                </a:tc>
                <a:tc>
                  <a:txBody>
                    <a:bodyPr/>
                    <a:lstStyle/>
                    <a:p>
                      <a:r>
                        <a:rPr lang="en-US" sz="1000" u="none" strike="noStrike" cap="none" dirty="0" smtClean="0">
                          <a:effectLst/>
                          <a:sym typeface="Arial"/>
                        </a:rPr>
                        <a:t>Whenever it is </a:t>
                      </a:r>
                      <a:r>
                        <a:rPr lang="en-US" sz="1000" b="1" u="none" strike="noStrike" cap="none" dirty="0" smtClean="0">
                          <a:solidFill>
                            <a:srgbClr val="FF0000"/>
                          </a:solidFill>
                          <a:effectLst/>
                          <a:sym typeface="Arial"/>
                        </a:rPr>
                        <a:t>enforced that connections take a common path</a:t>
                      </a:r>
                      <a:r>
                        <a:rPr lang="en-US" sz="1000" u="none" strike="noStrike" cap="none" dirty="0" smtClean="0">
                          <a:effectLst/>
                          <a:sym typeface="Arial"/>
                        </a:rPr>
                        <a:t>, e.g., connections are multiplexed (e.g., </a:t>
                      </a:r>
                      <a:r>
                        <a:rPr lang="en-US" sz="1000" u="none" strike="noStrike" cap="none" dirty="0" err="1" smtClean="0">
                          <a:effectLst/>
                          <a:sym typeface="Arial"/>
                        </a:rPr>
                        <a:t>WebRTC</a:t>
                      </a:r>
                      <a:r>
                        <a:rPr lang="en-US" sz="1000" u="none" strike="noStrike" cap="none" dirty="0" smtClean="0">
                          <a:effectLst/>
                          <a:sym typeface="Arial"/>
                        </a:rPr>
                        <a:t> flows) or encapsulated (e.g., VPNs), a coupled congestion control mechanism can always be used (paper 1, 2,4,5</a:t>
                      </a:r>
                      <a:r>
                        <a:rPr lang="en-US" sz="1000" u="none" strike="noStrike" cap="none" baseline="0" dirty="0" smtClean="0">
                          <a:effectLst/>
                          <a:sym typeface="Arial"/>
                        </a:rPr>
                        <a:t> and draft 1,2</a:t>
                      </a:r>
                      <a:r>
                        <a:rPr lang="en-US" sz="1000" u="none" strike="noStrike" cap="none" dirty="0" smtClean="0">
                          <a:effectLst/>
                          <a:sym typeface="Arial"/>
                        </a:rPr>
                        <a:t>). </a:t>
                      </a:r>
                      <a:endParaRPr lang="en-US" sz="1000" dirty="0"/>
                    </a:p>
                  </a:txBody>
                  <a:tcPr/>
                </a:tc>
                <a:extLst>
                  <a:ext uri="{0D108BD9-81ED-4DB2-BD59-A6C34878D82A}">
                    <a16:rowId xmlns="" xmlns:a16="http://schemas.microsoft.com/office/drawing/2014/main" val="10005"/>
                  </a:ext>
                </a:extLst>
              </a:tr>
              <a:tr h="632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Pacing </a:t>
                      </a:r>
                      <a:endParaRPr lang="en-US" sz="1000" dirty="0" smtClean="0"/>
                    </a:p>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Giving a large share of the aggregate creates sudden bursts for window based congestion control, and therefore some form of pacing is required (paper 3). This can be achieved </a:t>
                      </a:r>
                      <a:r>
                        <a:rPr lang="en-US" sz="1000" b="1" u="none" strike="noStrike" cap="none" dirty="0" smtClean="0">
                          <a:solidFill>
                            <a:srgbClr val="FF0000"/>
                          </a:solidFill>
                          <a:effectLst/>
                          <a:sym typeface="Arial"/>
                        </a:rPr>
                        <a:t>with a timer or by gradually handing over the share of the aggregate</a:t>
                      </a:r>
                      <a:r>
                        <a:rPr lang="en-US" sz="1000" u="none" strike="noStrike" cap="none" dirty="0" smtClean="0">
                          <a:effectLst/>
                          <a:sym typeface="Arial"/>
                        </a:rPr>
                        <a:t>. Avoiding any increased </a:t>
                      </a:r>
                      <a:r>
                        <a:rPr lang="en-US" sz="1000" u="none" strike="noStrike" cap="none" dirty="0" err="1" smtClean="0">
                          <a:effectLst/>
                          <a:sym typeface="Arial"/>
                        </a:rPr>
                        <a:t>burstiness</a:t>
                      </a:r>
                      <a:r>
                        <a:rPr lang="en-US" sz="1000" u="none" strike="noStrike" cap="none" dirty="0" smtClean="0">
                          <a:effectLst/>
                          <a:sym typeface="Arial"/>
                        </a:rPr>
                        <a:t> due to CC coupling requires an algorithm to be active. </a:t>
                      </a:r>
                      <a:endParaRPr lang="en-US" sz="1000" dirty="0" smtClean="0"/>
                    </a:p>
                    <a:p>
                      <a:endParaRPr lang="en-US" sz="1000" dirty="0"/>
                    </a:p>
                  </a:txBody>
                  <a:tcPr/>
                </a:tc>
                <a:extLst>
                  <a:ext uri="{0D108BD9-81ED-4DB2-BD59-A6C34878D82A}">
                    <a16:rowId xmlns="" xmlns:a16="http://schemas.microsoft.com/office/drawing/2014/main" val="10006"/>
                  </a:ext>
                </a:extLst>
              </a:tr>
              <a:tr h="7205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Combining Different CCs </a:t>
                      </a:r>
                      <a:endParaRPr lang="en-US" sz="1000" dirty="0" smtClean="0"/>
                    </a:p>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none" strike="noStrike" cap="none" dirty="0" smtClean="0">
                          <a:effectLst/>
                          <a:sym typeface="Arial"/>
                        </a:rPr>
                        <a:t>Combinations of two different congestion control mechanisms can </a:t>
                      </a:r>
                      <a:r>
                        <a:rPr lang="en-US" sz="1000" b="1" u="none" strike="noStrike" cap="none" dirty="0" smtClean="0">
                          <a:solidFill>
                            <a:srgbClr val="FF0000"/>
                          </a:solidFill>
                          <a:effectLst/>
                          <a:sym typeface="Arial"/>
                        </a:rPr>
                        <a:t>avoid bad interaction</a:t>
                      </a:r>
                      <a:r>
                        <a:rPr lang="en-US" sz="1000" u="none" strike="noStrike" cap="none" dirty="0" smtClean="0">
                          <a:effectLst/>
                          <a:sym typeface="Arial"/>
                        </a:rPr>
                        <a:t>; for example, a loss-based controller can benefit from a delay-based controller which reacts on a congestion episode earlier (paper 4). </a:t>
                      </a:r>
                      <a:endParaRPr lang="en-US" sz="1000" dirty="0" smtClean="0"/>
                    </a:p>
                    <a:p>
                      <a:endParaRPr lang="en-US" sz="1000" dirty="0"/>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1131267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cxnSp>
        <p:nvCxnSpPr>
          <p:cNvPr id="376" name="Shape 376"/>
          <p:cNvCxnSpPr/>
          <p:nvPr/>
        </p:nvCxnSpPr>
        <p:spPr>
          <a:xfrm>
            <a:off x="6450" y="1428750"/>
            <a:ext cx="2397299" cy="0"/>
          </a:xfrm>
          <a:prstGeom prst="straightConnector1">
            <a:avLst/>
          </a:prstGeom>
          <a:noFill/>
          <a:ln w="9525" cap="flat" cmpd="sng">
            <a:solidFill>
              <a:srgbClr val="CCCCCC"/>
            </a:solidFill>
            <a:prstDash val="solid"/>
            <a:round/>
            <a:headEnd type="none" w="lg" len="lg"/>
            <a:tailEnd type="none" w="lg" len="lg"/>
          </a:ln>
        </p:spPr>
      </p:cxnSp>
      <p:sp>
        <p:nvSpPr>
          <p:cNvPr id="377" name="Shape 377"/>
          <p:cNvSpPr txBox="1">
            <a:spLocks noGrp="1"/>
          </p:cNvSpPr>
          <p:nvPr>
            <p:ph type="ctrTitle" idx="4294967295"/>
          </p:nvPr>
        </p:nvSpPr>
        <p:spPr>
          <a:xfrm>
            <a:off x="2371625" y="816550"/>
            <a:ext cx="4908000" cy="1159799"/>
          </a:xfrm>
          <a:prstGeom prst="rect">
            <a:avLst/>
          </a:prstGeom>
        </p:spPr>
        <p:txBody>
          <a:bodyPr lIns="91425" tIns="91425" rIns="91425" bIns="91425" anchor="ctr" anchorCtr="0">
            <a:noAutofit/>
          </a:bodyPr>
          <a:lstStyle/>
          <a:p>
            <a:pPr lvl="0" rtl="0">
              <a:spcBef>
                <a:spcPts val="0"/>
              </a:spcBef>
              <a:buNone/>
            </a:pPr>
            <a:r>
              <a:rPr lang="en" sz="6000"/>
              <a:t>Thanks!</a:t>
            </a:r>
          </a:p>
        </p:txBody>
      </p:sp>
      <p:cxnSp>
        <p:nvCxnSpPr>
          <p:cNvPr id="378" name="Shape 378"/>
          <p:cNvCxnSpPr/>
          <p:nvPr/>
        </p:nvCxnSpPr>
        <p:spPr>
          <a:xfrm>
            <a:off x="5589800" y="1428750"/>
            <a:ext cx="3554100" cy="0"/>
          </a:xfrm>
          <a:prstGeom prst="straightConnector1">
            <a:avLst/>
          </a:prstGeom>
          <a:noFill/>
          <a:ln w="9525" cap="flat" cmpd="sng">
            <a:solidFill>
              <a:srgbClr val="CCCCCC"/>
            </a:solidFill>
            <a:prstDash val="solid"/>
            <a:round/>
            <a:headEnd type="none" w="lg" len="lg"/>
            <a:tailEnd type="none" w="lg" len="lg"/>
          </a:ln>
        </p:spPr>
      </p:cxnSp>
      <p:sp>
        <p:nvSpPr>
          <p:cNvPr id="379" name="Shape 379"/>
          <p:cNvSpPr/>
          <p:nvPr/>
        </p:nvSpPr>
        <p:spPr>
          <a:xfrm>
            <a:off x="831925" y="859175"/>
            <a:ext cx="1139100" cy="1139100"/>
          </a:xfrm>
          <a:prstGeom prst="ellipse">
            <a:avLst/>
          </a:prstGeom>
          <a:solidFill>
            <a:schemeClr val="accent1">
              <a:lumMod val="60000"/>
              <a:lumOff val="40000"/>
            </a:schemeClr>
          </a:solidFill>
          <a:ln>
            <a:noFill/>
          </a:ln>
        </p:spPr>
        <p:txBody>
          <a:bodyPr lIns="91425" tIns="91425" rIns="91425" bIns="91425" anchor="ctr" anchorCtr="0">
            <a:noAutofit/>
          </a:bodyPr>
          <a:lstStyle/>
          <a:p>
            <a:pPr lvl="0">
              <a:spcBef>
                <a:spcPts val="0"/>
              </a:spcBef>
              <a:buNone/>
            </a:pPr>
            <a:endParaRPr>
              <a:solidFill>
                <a:schemeClr val="accent1"/>
              </a:solidFill>
            </a:endParaRPr>
          </a:p>
        </p:txBody>
      </p:sp>
      <p:grpSp>
        <p:nvGrpSpPr>
          <p:cNvPr id="380" name="Shape 380"/>
          <p:cNvGrpSpPr/>
          <p:nvPr/>
        </p:nvGrpSpPr>
        <p:grpSpPr>
          <a:xfrm>
            <a:off x="1148888" y="1190759"/>
            <a:ext cx="505722" cy="475767"/>
            <a:chOff x="5972700" y="2330200"/>
            <a:chExt cx="411625" cy="387275"/>
          </a:xfrm>
        </p:grpSpPr>
        <p:sp>
          <p:nvSpPr>
            <p:cNvPr id="381" name="Shape 381"/>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2" name="Shape 382"/>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Date Placeholder 1"/>
          <p:cNvSpPr>
            <a:spLocks noGrp="1"/>
          </p:cNvSpPr>
          <p:nvPr>
            <p:ph type="dt" sz="half" idx="10"/>
          </p:nvPr>
        </p:nvSpPr>
        <p:spPr/>
        <p:txBody>
          <a:bodyPr/>
          <a:lstStyle/>
          <a:p>
            <a:fld id="{4100B9EF-DF86-844F-9029-1C8D725FB381}"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33</a:t>
            </a:fld>
            <a:endParaRPr lang="en-US"/>
          </a:p>
        </p:txBody>
      </p:sp>
      <p:pic>
        <p:nvPicPr>
          <p:cNvPr id="5" name="Picture 4"/>
          <p:cNvPicPr>
            <a:picLocks noChangeAspect="1"/>
          </p:cNvPicPr>
          <p:nvPr/>
        </p:nvPicPr>
        <p:blipFill>
          <a:blip r:embed="rId3"/>
          <a:stretch>
            <a:fillRect/>
          </a:stretch>
        </p:blipFill>
        <p:spPr>
          <a:xfrm>
            <a:off x="437423" y="2178392"/>
            <a:ext cx="934177" cy="1226663"/>
          </a:xfrm>
          <a:prstGeom prst="rect">
            <a:avLst/>
          </a:prstGeom>
        </p:spPr>
      </p:pic>
      <p:pic>
        <p:nvPicPr>
          <p:cNvPr id="6" name="Picture 5"/>
          <p:cNvPicPr>
            <a:picLocks noChangeAspect="1"/>
          </p:cNvPicPr>
          <p:nvPr/>
        </p:nvPicPr>
        <p:blipFill>
          <a:blip r:embed="rId4"/>
          <a:stretch>
            <a:fillRect/>
          </a:stretch>
        </p:blipFill>
        <p:spPr>
          <a:xfrm>
            <a:off x="7506586" y="2198630"/>
            <a:ext cx="899337" cy="1232342"/>
          </a:xfrm>
          <a:prstGeom prst="rect">
            <a:avLst/>
          </a:prstGeom>
        </p:spPr>
      </p:pic>
      <p:pic>
        <p:nvPicPr>
          <p:cNvPr id="16" name="Picture 15"/>
          <p:cNvPicPr>
            <a:picLocks noChangeAspect="1"/>
          </p:cNvPicPr>
          <p:nvPr/>
        </p:nvPicPr>
        <p:blipFill>
          <a:blip r:embed="rId5"/>
          <a:stretch>
            <a:fillRect/>
          </a:stretch>
        </p:blipFill>
        <p:spPr>
          <a:xfrm>
            <a:off x="1466450" y="2178392"/>
            <a:ext cx="981331" cy="1226663"/>
          </a:xfrm>
          <a:prstGeom prst="rect">
            <a:avLst/>
          </a:prstGeom>
        </p:spPr>
      </p:pic>
      <p:pic>
        <p:nvPicPr>
          <p:cNvPr id="8" name="Picture 7"/>
          <p:cNvPicPr>
            <a:picLocks noChangeAspect="1"/>
          </p:cNvPicPr>
          <p:nvPr/>
        </p:nvPicPr>
        <p:blipFill>
          <a:blip r:embed="rId6"/>
          <a:stretch>
            <a:fillRect/>
          </a:stretch>
        </p:blipFill>
        <p:spPr>
          <a:xfrm>
            <a:off x="3655462" y="2172713"/>
            <a:ext cx="1030836" cy="1232342"/>
          </a:xfrm>
          <a:prstGeom prst="rect">
            <a:avLst/>
          </a:prstGeom>
        </p:spPr>
      </p:pic>
      <p:pic>
        <p:nvPicPr>
          <p:cNvPr id="9" name="Picture 8"/>
          <p:cNvPicPr>
            <a:picLocks noChangeAspect="1"/>
          </p:cNvPicPr>
          <p:nvPr/>
        </p:nvPicPr>
        <p:blipFill>
          <a:blip r:embed="rId7"/>
          <a:stretch>
            <a:fillRect/>
          </a:stretch>
        </p:blipFill>
        <p:spPr>
          <a:xfrm>
            <a:off x="4915297" y="2172713"/>
            <a:ext cx="1232342" cy="1232342"/>
          </a:xfrm>
          <a:prstGeom prst="rect">
            <a:avLst/>
          </a:prstGeom>
        </p:spPr>
      </p:pic>
      <p:pic>
        <p:nvPicPr>
          <p:cNvPr id="10" name="Picture 9"/>
          <p:cNvPicPr>
            <a:picLocks noChangeAspect="1"/>
          </p:cNvPicPr>
          <p:nvPr/>
        </p:nvPicPr>
        <p:blipFill>
          <a:blip r:embed="rId8"/>
          <a:stretch>
            <a:fillRect/>
          </a:stretch>
        </p:blipFill>
        <p:spPr>
          <a:xfrm>
            <a:off x="6352453" y="2172713"/>
            <a:ext cx="963133" cy="1284177"/>
          </a:xfrm>
          <a:prstGeom prst="rect">
            <a:avLst/>
          </a:prstGeom>
        </p:spPr>
      </p:pic>
      <p:pic>
        <p:nvPicPr>
          <p:cNvPr id="11" name="Picture 10"/>
          <p:cNvPicPr>
            <a:picLocks noChangeAspect="1"/>
          </p:cNvPicPr>
          <p:nvPr/>
        </p:nvPicPr>
        <p:blipFill>
          <a:blip r:embed="rId9"/>
          <a:stretch>
            <a:fillRect/>
          </a:stretch>
        </p:blipFill>
        <p:spPr>
          <a:xfrm>
            <a:off x="2537867" y="2154904"/>
            <a:ext cx="999776" cy="1276068"/>
          </a:xfrm>
          <a:prstGeom prst="rect">
            <a:avLst/>
          </a:prstGeom>
        </p:spPr>
      </p:pic>
      <p:pic>
        <p:nvPicPr>
          <p:cNvPr id="12" name="Picture 11"/>
          <p:cNvPicPr>
            <a:picLocks noChangeAspect="1"/>
          </p:cNvPicPr>
          <p:nvPr/>
        </p:nvPicPr>
        <p:blipFill>
          <a:blip r:embed="rId10"/>
          <a:stretch>
            <a:fillRect/>
          </a:stretch>
        </p:blipFill>
        <p:spPr>
          <a:xfrm>
            <a:off x="437423" y="3585172"/>
            <a:ext cx="1113760" cy="1113760"/>
          </a:xfrm>
          <a:prstGeom prst="rect">
            <a:avLst/>
          </a:prstGeom>
        </p:spPr>
      </p:pic>
      <p:pic>
        <p:nvPicPr>
          <p:cNvPr id="13" name="Picture 12"/>
          <p:cNvPicPr>
            <a:picLocks noChangeAspect="1"/>
          </p:cNvPicPr>
          <p:nvPr/>
        </p:nvPicPr>
        <p:blipFill rotWithShape="1">
          <a:blip r:embed="rId11"/>
          <a:srcRect l="16431" t="19371" r="34871" b="22195"/>
          <a:stretch/>
        </p:blipFill>
        <p:spPr>
          <a:xfrm>
            <a:off x="1655401" y="3552826"/>
            <a:ext cx="1031440" cy="1236363"/>
          </a:xfrm>
          <a:prstGeom prst="rect">
            <a:avLst/>
          </a:prstGeom>
        </p:spPr>
      </p:pic>
    </p:spTree>
    <p:extLst>
      <p:ext uri="{BB962C8B-B14F-4D97-AF65-F5344CB8AC3E}">
        <p14:creationId xmlns:p14="http://schemas.microsoft.com/office/powerpoint/2010/main" val="4664144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cxnSp>
        <p:nvCxnSpPr>
          <p:cNvPr id="376" name="Shape 376"/>
          <p:cNvCxnSpPr/>
          <p:nvPr/>
        </p:nvCxnSpPr>
        <p:spPr>
          <a:xfrm>
            <a:off x="6450" y="1428750"/>
            <a:ext cx="2397299" cy="0"/>
          </a:xfrm>
          <a:prstGeom prst="straightConnector1">
            <a:avLst/>
          </a:prstGeom>
          <a:noFill/>
          <a:ln w="9525" cap="flat" cmpd="sng">
            <a:solidFill>
              <a:srgbClr val="CCCCCC"/>
            </a:solidFill>
            <a:prstDash val="solid"/>
            <a:round/>
            <a:headEnd type="none" w="lg" len="lg"/>
            <a:tailEnd type="none" w="lg" len="lg"/>
          </a:ln>
        </p:spPr>
      </p:cxnSp>
      <p:sp>
        <p:nvSpPr>
          <p:cNvPr id="377" name="Shape 377"/>
          <p:cNvSpPr txBox="1">
            <a:spLocks noGrp="1"/>
          </p:cNvSpPr>
          <p:nvPr>
            <p:ph type="ctrTitle" idx="4294967295"/>
          </p:nvPr>
        </p:nvSpPr>
        <p:spPr>
          <a:xfrm>
            <a:off x="2371625" y="816550"/>
            <a:ext cx="4908000" cy="1159799"/>
          </a:xfrm>
          <a:prstGeom prst="rect">
            <a:avLst/>
          </a:prstGeom>
        </p:spPr>
        <p:txBody>
          <a:bodyPr lIns="91425" tIns="91425" rIns="91425" bIns="91425" anchor="ctr" anchorCtr="0">
            <a:noAutofit/>
          </a:bodyPr>
          <a:lstStyle/>
          <a:p>
            <a:pPr lvl="0" rtl="0">
              <a:spcBef>
                <a:spcPts val="0"/>
              </a:spcBef>
              <a:buNone/>
            </a:pPr>
            <a:r>
              <a:rPr lang="en-US" sz="6000" dirty="0" smtClean="0"/>
              <a:t>    Q&amp;A</a:t>
            </a:r>
            <a:endParaRPr lang="en" sz="6000" dirty="0"/>
          </a:p>
        </p:txBody>
      </p:sp>
      <p:cxnSp>
        <p:nvCxnSpPr>
          <p:cNvPr id="378" name="Shape 378"/>
          <p:cNvCxnSpPr/>
          <p:nvPr/>
        </p:nvCxnSpPr>
        <p:spPr>
          <a:xfrm>
            <a:off x="5589800" y="1428750"/>
            <a:ext cx="3554100" cy="0"/>
          </a:xfrm>
          <a:prstGeom prst="straightConnector1">
            <a:avLst/>
          </a:prstGeom>
          <a:noFill/>
          <a:ln w="9525" cap="flat" cmpd="sng">
            <a:solidFill>
              <a:srgbClr val="CCCCCC"/>
            </a:solidFill>
            <a:prstDash val="solid"/>
            <a:round/>
            <a:headEnd type="none" w="lg" len="lg"/>
            <a:tailEnd type="none" w="lg" len="lg"/>
          </a:ln>
        </p:spPr>
      </p:cxnSp>
      <p:sp>
        <p:nvSpPr>
          <p:cNvPr id="379" name="Shape 379"/>
          <p:cNvSpPr/>
          <p:nvPr/>
        </p:nvSpPr>
        <p:spPr>
          <a:xfrm>
            <a:off x="831925" y="859175"/>
            <a:ext cx="1139100" cy="1139100"/>
          </a:xfrm>
          <a:prstGeom prst="ellipse">
            <a:avLst/>
          </a:prstGeom>
          <a:solidFill>
            <a:schemeClr val="accent1">
              <a:lumMod val="60000"/>
              <a:lumOff val="40000"/>
            </a:schemeClr>
          </a:solidFill>
          <a:ln>
            <a:noFill/>
          </a:ln>
        </p:spPr>
        <p:txBody>
          <a:bodyPr lIns="91425" tIns="91425" rIns="91425" bIns="91425" anchor="ctr" anchorCtr="0">
            <a:noAutofit/>
          </a:bodyPr>
          <a:lstStyle/>
          <a:p>
            <a:pPr lvl="0">
              <a:spcBef>
                <a:spcPts val="0"/>
              </a:spcBef>
              <a:buNone/>
            </a:pPr>
            <a:endParaRPr>
              <a:solidFill>
                <a:schemeClr val="accent1"/>
              </a:solidFill>
            </a:endParaRPr>
          </a:p>
        </p:txBody>
      </p:sp>
      <p:grpSp>
        <p:nvGrpSpPr>
          <p:cNvPr id="380" name="Shape 380"/>
          <p:cNvGrpSpPr/>
          <p:nvPr/>
        </p:nvGrpSpPr>
        <p:grpSpPr>
          <a:xfrm>
            <a:off x="1148888" y="1190759"/>
            <a:ext cx="505722" cy="475767"/>
            <a:chOff x="5972700" y="2330200"/>
            <a:chExt cx="411625" cy="387275"/>
          </a:xfrm>
        </p:grpSpPr>
        <p:sp>
          <p:nvSpPr>
            <p:cNvPr id="381" name="Shape 381"/>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2" name="Shape 382"/>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Date Placeholder 1"/>
          <p:cNvSpPr>
            <a:spLocks noGrp="1"/>
          </p:cNvSpPr>
          <p:nvPr>
            <p:ph type="dt" sz="half" idx="10"/>
          </p:nvPr>
        </p:nvSpPr>
        <p:spPr/>
        <p:txBody>
          <a:bodyPr/>
          <a:lstStyle/>
          <a:p>
            <a:fld id="{4100B9EF-DF86-844F-9029-1C8D725FB381}"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34</a:t>
            </a:fld>
            <a:endParaRPr lang="en-US"/>
          </a:p>
        </p:txBody>
      </p:sp>
    </p:spTree>
    <p:extLst>
      <p:ext uri="{BB962C8B-B14F-4D97-AF65-F5344CB8AC3E}">
        <p14:creationId xmlns:p14="http://schemas.microsoft.com/office/powerpoint/2010/main" val="796093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322465-B210-A740-BF9A-954587F0A312}"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35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40037301"/>
              </p:ext>
            </p:extLst>
          </p:nvPr>
        </p:nvGraphicFramePr>
        <p:xfrm>
          <a:off x="1" y="-3"/>
          <a:ext cx="9144000" cy="4755634"/>
        </p:xfrm>
        <a:graphic>
          <a:graphicData uri="http://schemas.openxmlformats.org/drawingml/2006/table">
            <a:tbl>
              <a:tblPr firstRow="1" bandRow="1">
                <a:tableStyleId>{3B4B98B0-60AC-42C2-AFA5-B58CD77FA1E5}</a:tableStyleId>
              </a:tblPr>
              <a:tblGrid>
                <a:gridCol w="1276774">
                  <a:extLst>
                    <a:ext uri="{9D8B030D-6E8A-4147-A177-3AD203B41FA5}">
                      <a16:colId xmlns="" xmlns:a16="http://schemas.microsoft.com/office/drawing/2014/main" val="20000"/>
                    </a:ext>
                  </a:extLst>
                </a:gridCol>
                <a:gridCol w="7867226">
                  <a:extLst>
                    <a:ext uri="{9D8B030D-6E8A-4147-A177-3AD203B41FA5}">
                      <a16:colId xmlns="" xmlns:a16="http://schemas.microsoft.com/office/drawing/2014/main" val="20001"/>
                    </a:ext>
                  </a:extLst>
                </a:gridCol>
              </a:tblGrid>
              <a:tr h="421813">
                <a:tc>
                  <a:txBody>
                    <a:bodyPr/>
                    <a:lstStyle/>
                    <a:p>
                      <a:pPr algn="ctr"/>
                      <a:r>
                        <a:rPr lang="en-US" dirty="0" smtClean="0"/>
                        <a:t>Paper</a:t>
                      </a:r>
                      <a:endParaRPr lang="en-US" dirty="0"/>
                    </a:p>
                  </a:txBody>
                  <a:tcPr>
                    <a:lnR>
                      <a:noFill/>
                    </a:lnR>
                  </a:tcPr>
                </a:tc>
                <a:tc>
                  <a:txBody>
                    <a:bodyPr/>
                    <a:lstStyle/>
                    <a:p>
                      <a:pPr algn="ctr"/>
                      <a:r>
                        <a:rPr lang="en-US" sz="1400" u="none" strike="noStrike" cap="none" dirty="0" smtClean="0">
                          <a:sym typeface="Arial"/>
                        </a:rPr>
                        <a:t>Publication</a:t>
                      </a:r>
                      <a:endParaRPr lang="en-US" dirty="0"/>
                    </a:p>
                  </a:txBody>
                  <a:tcPr>
                    <a:lnL>
                      <a:noFill/>
                    </a:lnL>
                  </a:tcPr>
                </a:tc>
                <a:extLst>
                  <a:ext uri="{0D108BD9-81ED-4DB2-BD59-A6C34878D82A}">
                    <a16:rowId xmlns="" xmlns:a16="http://schemas.microsoft.com/office/drawing/2014/main" val="10000"/>
                  </a:ext>
                </a:extLst>
              </a:tr>
              <a:tr h="589382">
                <a:tc>
                  <a:txBody>
                    <a:bodyPr/>
                    <a:lstStyle/>
                    <a:p>
                      <a:pPr algn="ctr"/>
                      <a:r>
                        <a:rPr lang="en-US" b="0" i="0" dirty="0" smtClean="0"/>
                        <a:t>1</a:t>
                      </a:r>
                      <a:endParaRPr lang="en-US" b="0" i="0" dirty="0"/>
                    </a:p>
                  </a:txBody>
                  <a:tcPr>
                    <a:lnR>
                      <a:noFill/>
                    </a:lnR>
                  </a:tcPr>
                </a:tc>
                <a:tc>
                  <a:txBody>
                    <a:bodyPr/>
                    <a:lstStyle/>
                    <a:p>
                      <a:r>
                        <a:rPr lang="en-US" sz="1400" b="0" i="0" u="none" strike="noStrike" cap="none" dirty="0" smtClean="0">
                          <a:solidFill>
                            <a:schemeClr val="tx1"/>
                          </a:solidFill>
                          <a:latin typeface="+mn-lt"/>
                          <a:ea typeface="+mn-ea"/>
                          <a:cs typeface="+mn-cs"/>
                          <a:sym typeface="Arial"/>
                        </a:rPr>
                        <a:t>Safiqul Islam, Michael </a:t>
                      </a:r>
                      <a:r>
                        <a:rPr lang="en-US" sz="1400" b="0" i="0" u="none" strike="noStrike" cap="none" dirty="0" err="1" smtClean="0">
                          <a:solidFill>
                            <a:schemeClr val="tx1"/>
                          </a:solidFill>
                          <a:latin typeface="+mn-lt"/>
                          <a:ea typeface="+mn-ea"/>
                          <a:cs typeface="+mn-cs"/>
                          <a:sym typeface="Arial"/>
                        </a:rPr>
                        <a:t>Welzl</a:t>
                      </a:r>
                      <a:r>
                        <a:rPr lang="en-US" sz="1400" b="0" i="0" u="none" strike="noStrike" cap="none" dirty="0" smtClean="0">
                          <a:solidFill>
                            <a:schemeClr val="tx1"/>
                          </a:solidFill>
                          <a:latin typeface="+mn-lt"/>
                          <a:ea typeface="+mn-ea"/>
                          <a:cs typeface="+mn-cs"/>
                          <a:sym typeface="Arial"/>
                        </a:rPr>
                        <a:t>, Stein </a:t>
                      </a:r>
                      <a:r>
                        <a:rPr lang="en-US" sz="1400" b="0" i="0" u="none" strike="noStrike" cap="none" dirty="0" err="1" smtClean="0">
                          <a:solidFill>
                            <a:schemeClr val="tx1"/>
                          </a:solidFill>
                          <a:latin typeface="+mn-lt"/>
                          <a:ea typeface="+mn-ea"/>
                          <a:cs typeface="+mn-cs"/>
                          <a:sym typeface="Arial"/>
                        </a:rPr>
                        <a:t>Gjessing</a:t>
                      </a:r>
                      <a:r>
                        <a:rPr lang="en-US" sz="1400" b="0" i="0" u="none" strike="noStrike" cap="none" dirty="0" smtClean="0">
                          <a:solidFill>
                            <a:schemeClr val="tx1"/>
                          </a:solidFill>
                          <a:latin typeface="+mn-lt"/>
                          <a:ea typeface="+mn-ea"/>
                          <a:cs typeface="+mn-cs"/>
                          <a:sym typeface="Arial"/>
                        </a:rPr>
                        <a:t>, and </a:t>
                      </a:r>
                      <a:r>
                        <a:rPr lang="en-US" sz="1400" b="0" i="0" u="none" strike="noStrike" cap="none" dirty="0" err="1" smtClean="0">
                          <a:solidFill>
                            <a:schemeClr val="tx1"/>
                          </a:solidFill>
                          <a:latin typeface="+mn-lt"/>
                          <a:ea typeface="+mn-ea"/>
                          <a:cs typeface="+mn-cs"/>
                          <a:sym typeface="Arial"/>
                        </a:rPr>
                        <a:t>Naeem</a:t>
                      </a:r>
                      <a:r>
                        <a:rPr lang="en-US" sz="1400" b="0" i="0" u="none" strike="noStrike" cap="none" dirty="0" smtClean="0">
                          <a:solidFill>
                            <a:schemeClr val="tx1"/>
                          </a:solidFill>
                          <a:latin typeface="+mn-lt"/>
                          <a:ea typeface="+mn-ea"/>
                          <a:cs typeface="+mn-cs"/>
                          <a:sym typeface="Arial"/>
                        </a:rPr>
                        <a:t> </a:t>
                      </a:r>
                      <a:r>
                        <a:rPr lang="en-US" sz="1400" b="0" i="0" u="none" strike="noStrike" cap="none" dirty="0" err="1" smtClean="0">
                          <a:solidFill>
                            <a:schemeClr val="tx1"/>
                          </a:solidFill>
                          <a:latin typeface="+mn-lt"/>
                          <a:ea typeface="+mn-ea"/>
                          <a:cs typeface="+mn-cs"/>
                          <a:sym typeface="Arial"/>
                        </a:rPr>
                        <a:t>Khademi</a:t>
                      </a:r>
                      <a:r>
                        <a:rPr lang="en-US" sz="1400" b="0" i="0" u="none" strike="noStrike" cap="none" dirty="0" smtClean="0">
                          <a:solidFill>
                            <a:schemeClr val="tx1"/>
                          </a:solidFill>
                          <a:latin typeface="+mn-lt"/>
                          <a:ea typeface="+mn-ea"/>
                          <a:cs typeface="+mn-cs"/>
                          <a:sym typeface="Arial"/>
                        </a:rPr>
                        <a:t>, </a:t>
                      </a:r>
                      <a:r>
                        <a:rPr lang="en-US" sz="1400" b="1" i="0" u="none" strike="noStrike" cap="none" dirty="0" smtClean="0">
                          <a:solidFill>
                            <a:schemeClr val="tx1"/>
                          </a:solidFill>
                          <a:latin typeface="+mn-lt"/>
                          <a:ea typeface="+mn-ea"/>
                          <a:cs typeface="+mn-cs"/>
                          <a:sym typeface="Arial"/>
                        </a:rPr>
                        <a:t>Coupled congestion control for RTP media</a:t>
                      </a:r>
                      <a:r>
                        <a:rPr lang="en-US" sz="1400" b="0" i="0" u="none" strike="noStrike" cap="none" dirty="0" smtClean="0">
                          <a:solidFill>
                            <a:schemeClr val="tx1"/>
                          </a:solidFill>
                          <a:latin typeface="+mn-lt"/>
                          <a:ea typeface="+mn-ea"/>
                          <a:cs typeface="+mn-cs"/>
                          <a:sym typeface="Arial"/>
                        </a:rPr>
                        <a:t>, ACM Computer Communication Review, volume 44, Issue 4, October 2014</a:t>
                      </a:r>
                      <a:endParaRPr lang="en-US" b="0" i="0" dirty="0"/>
                    </a:p>
                  </a:txBody>
                  <a:tcPr>
                    <a:lnL>
                      <a:noFill/>
                    </a:lnL>
                  </a:tcPr>
                </a:tc>
                <a:extLst>
                  <a:ext uri="{0D108BD9-81ED-4DB2-BD59-A6C34878D82A}">
                    <a16:rowId xmlns="" xmlns:a16="http://schemas.microsoft.com/office/drawing/2014/main" val="10001"/>
                  </a:ext>
                </a:extLst>
              </a:tr>
              <a:tr h="421813">
                <a:tc>
                  <a:txBody>
                    <a:bodyPr/>
                    <a:lstStyle/>
                    <a:p>
                      <a:pPr algn="ctr"/>
                      <a:r>
                        <a:rPr lang="en-US" dirty="0" smtClean="0"/>
                        <a:t>2</a:t>
                      </a:r>
                      <a:endParaRPr lang="en-US" dirty="0"/>
                    </a:p>
                  </a:txBody>
                  <a:tcPr>
                    <a:lnR>
                      <a:noFill/>
                    </a:lnR>
                  </a:tcPr>
                </a:tc>
                <a:tc>
                  <a:txBody>
                    <a:bodyPr/>
                    <a:lstStyle/>
                    <a:p>
                      <a:r>
                        <a:rPr lang="en-US" sz="1400" b="0" i="0" u="none" strike="noStrike" cap="none" dirty="0" smtClean="0">
                          <a:solidFill>
                            <a:schemeClr val="tx1"/>
                          </a:solidFill>
                          <a:latin typeface="+mn-lt"/>
                          <a:ea typeface="+mn-ea"/>
                          <a:cs typeface="+mn-cs"/>
                          <a:sym typeface="Arial"/>
                        </a:rPr>
                        <a:t>Safiqul Islam, Michael </a:t>
                      </a:r>
                      <a:r>
                        <a:rPr lang="en-US" sz="1400" b="0" i="0" u="none" strike="noStrike" cap="none" dirty="0" err="1" smtClean="0">
                          <a:solidFill>
                            <a:schemeClr val="tx1"/>
                          </a:solidFill>
                          <a:latin typeface="+mn-lt"/>
                          <a:ea typeface="+mn-ea"/>
                          <a:cs typeface="+mn-cs"/>
                          <a:sym typeface="Arial"/>
                        </a:rPr>
                        <a:t>Welzl</a:t>
                      </a:r>
                      <a:r>
                        <a:rPr lang="en-US" sz="1400" b="0" i="0" u="none" strike="noStrike" cap="none" dirty="0" smtClean="0">
                          <a:solidFill>
                            <a:schemeClr val="tx1"/>
                          </a:solidFill>
                          <a:latin typeface="+mn-lt"/>
                          <a:ea typeface="+mn-ea"/>
                          <a:cs typeface="+mn-cs"/>
                          <a:sym typeface="Arial"/>
                        </a:rPr>
                        <a:t>, David Hayes, Stein </a:t>
                      </a:r>
                      <a:r>
                        <a:rPr lang="en-US" sz="1400" b="0" i="0" u="none" strike="noStrike" cap="none" dirty="0" err="1" smtClean="0">
                          <a:solidFill>
                            <a:schemeClr val="tx1"/>
                          </a:solidFill>
                          <a:latin typeface="+mn-lt"/>
                          <a:ea typeface="+mn-ea"/>
                          <a:cs typeface="+mn-cs"/>
                          <a:sym typeface="Arial"/>
                        </a:rPr>
                        <a:t>Gjessing</a:t>
                      </a:r>
                      <a:r>
                        <a:rPr lang="en-US" sz="1400" b="0" i="0" u="none" strike="noStrike" cap="none" dirty="0" smtClean="0">
                          <a:solidFill>
                            <a:schemeClr val="tx1"/>
                          </a:solidFill>
                          <a:latin typeface="+mn-lt"/>
                          <a:ea typeface="+mn-ea"/>
                          <a:cs typeface="+mn-cs"/>
                          <a:sym typeface="Arial"/>
                        </a:rPr>
                        <a:t>, </a:t>
                      </a:r>
                      <a:r>
                        <a:rPr lang="en-US" sz="1400" b="1" i="0" u="none" strike="noStrike" cap="none" dirty="0" smtClean="0">
                          <a:solidFill>
                            <a:schemeClr val="tx1"/>
                          </a:solidFill>
                          <a:latin typeface="+mn-lt"/>
                          <a:ea typeface="+mn-ea"/>
                          <a:cs typeface="+mn-cs"/>
                          <a:sym typeface="Arial"/>
                        </a:rPr>
                        <a:t>Managing Real-Time Media Flows through a Flow State Exchange</a:t>
                      </a:r>
                      <a:r>
                        <a:rPr lang="en-US" sz="1400" b="0" i="0" u="none" strike="noStrike" cap="none" dirty="0" smtClean="0">
                          <a:solidFill>
                            <a:schemeClr val="tx1"/>
                          </a:solidFill>
                          <a:latin typeface="+mn-lt"/>
                          <a:ea typeface="+mn-ea"/>
                          <a:cs typeface="+mn-cs"/>
                          <a:sym typeface="Arial"/>
                        </a:rPr>
                        <a:t>, IEEE NOMS 2016, Istanbul, Turkey, 25-29 April 2016</a:t>
                      </a:r>
                      <a:endParaRPr lang="en-US" b="0" i="0" dirty="0"/>
                    </a:p>
                  </a:txBody>
                  <a:tcPr>
                    <a:lnL>
                      <a:noFill/>
                    </a:lnL>
                  </a:tcPr>
                </a:tc>
                <a:extLst>
                  <a:ext uri="{0D108BD9-81ED-4DB2-BD59-A6C34878D82A}">
                    <a16:rowId xmlns="" xmlns:a16="http://schemas.microsoft.com/office/drawing/2014/main" val="10002"/>
                  </a:ext>
                </a:extLst>
              </a:tr>
              <a:tr h="589382">
                <a:tc>
                  <a:txBody>
                    <a:bodyPr/>
                    <a:lstStyle/>
                    <a:p>
                      <a:pPr algn="ctr"/>
                      <a:r>
                        <a:rPr lang="en-US" dirty="0" smtClean="0"/>
                        <a:t>3</a:t>
                      </a:r>
                      <a:endParaRPr lang="en-US" dirty="0"/>
                    </a:p>
                  </a:txBody>
                  <a:tcPr>
                    <a:lnR>
                      <a:noFill/>
                    </a:lnR>
                  </a:tcPr>
                </a:tc>
                <a:tc>
                  <a:txBody>
                    <a:bodyPr/>
                    <a:lstStyle/>
                    <a:p>
                      <a:r>
                        <a:rPr lang="en-US" sz="1400" b="0" i="0" u="none" strike="noStrike" cap="none" dirty="0" smtClean="0">
                          <a:solidFill>
                            <a:schemeClr val="tx1"/>
                          </a:solidFill>
                          <a:latin typeface="+mn-lt"/>
                          <a:ea typeface="+mn-ea"/>
                          <a:cs typeface="+mn-cs"/>
                          <a:sym typeface="Arial"/>
                        </a:rPr>
                        <a:t>Safiqul Islam, Michael </a:t>
                      </a:r>
                      <a:r>
                        <a:rPr lang="en-US" sz="1400" b="0" i="0" u="none" strike="noStrike" cap="none" dirty="0" err="1" smtClean="0">
                          <a:solidFill>
                            <a:schemeClr val="tx1"/>
                          </a:solidFill>
                          <a:latin typeface="+mn-lt"/>
                          <a:ea typeface="+mn-ea"/>
                          <a:cs typeface="+mn-cs"/>
                          <a:sym typeface="Arial"/>
                        </a:rPr>
                        <a:t>Welzl</a:t>
                      </a:r>
                      <a:r>
                        <a:rPr lang="en-US" sz="1400" b="0" i="0" u="none" strike="noStrike" cap="none" dirty="0" smtClean="0">
                          <a:solidFill>
                            <a:schemeClr val="tx1"/>
                          </a:solidFill>
                          <a:latin typeface="+mn-lt"/>
                          <a:ea typeface="+mn-ea"/>
                          <a:cs typeface="+mn-cs"/>
                          <a:sym typeface="Arial"/>
                        </a:rPr>
                        <a:t>,</a:t>
                      </a:r>
                      <a:r>
                        <a:rPr lang="en-US" sz="1400" b="0" i="0" u="none" strike="noStrike" cap="none" baseline="0" dirty="0" smtClean="0">
                          <a:solidFill>
                            <a:schemeClr val="tx1"/>
                          </a:solidFill>
                          <a:latin typeface="+mn-lt"/>
                          <a:ea typeface="+mn-ea"/>
                          <a:cs typeface="+mn-cs"/>
                          <a:sym typeface="Arial"/>
                        </a:rPr>
                        <a:t> </a:t>
                      </a:r>
                      <a:r>
                        <a:rPr lang="en-US" sz="1400" b="1" i="0" u="none" strike="noStrike" cap="none" dirty="0" smtClean="0">
                          <a:solidFill>
                            <a:schemeClr val="tx1"/>
                          </a:solidFill>
                          <a:latin typeface="+mn-lt"/>
                          <a:ea typeface="+mn-ea"/>
                          <a:cs typeface="+mn-cs"/>
                          <a:sym typeface="Arial"/>
                        </a:rPr>
                        <a:t>Start Me Up: Determining and Sharing TCP's Initial Congestion Window</a:t>
                      </a:r>
                      <a:r>
                        <a:rPr lang="en-US" sz="1400" b="0" i="0" u="none" strike="noStrike" cap="none" dirty="0" smtClean="0">
                          <a:solidFill>
                            <a:schemeClr val="tx1"/>
                          </a:solidFill>
                          <a:latin typeface="+mn-lt"/>
                          <a:ea typeface="+mn-ea"/>
                          <a:cs typeface="+mn-cs"/>
                          <a:sym typeface="Arial"/>
                        </a:rPr>
                        <a:t>, ACM, IRTF, ISOC Applied Networking Research Workshop 2016 (ANRW 2016)</a:t>
                      </a:r>
                      <a:endParaRPr lang="en-US" b="0" i="0" dirty="0"/>
                    </a:p>
                  </a:txBody>
                  <a:tcPr>
                    <a:lnL>
                      <a:noFill/>
                    </a:lnL>
                  </a:tcPr>
                </a:tc>
                <a:extLst>
                  <a:ext uri="{0D108BD9-81ED-4DB2-BD59-A6C34878D82A}">
                    <a16:rowId xmlns="" xmlns:a16="http://schemas.microsoft.com/office/drawing/2014/main" val="10003"/>
                  </a:ext>
                </a:extLst>
              </a:tr>
              <a:tr h="421813">
                <a:tc>
                  <a:txBody>
                    <a:bodyPr/>
                    <a:lstStyle/>
                    <a:p>
                      <a:pPr algn="ctr"/>
                      <a:r>
                        <a:rPr lang="en-US" dirty="0" smtClean="0"/>
                        <a:t>4</a:t>
                      </a:r>
                      <a:endParaRPr lang="en-US" dirty="0"/>
                    </a:p>
                  </a:txBody>
                  <a:tcPr>
                    <a:lnR>
                      <a:noFill/>
                    </a:lnR>
                  </a:tcPr>
                </a:tc>
                <a:tc>
                  <a:txBody>
                    <a:bodyPr/>
                    <a:lstStyle/>
                    <a:p>
                      <a:r>
                        <a:rPr lang="en-US" sz="1400" b="1" i="1" u="none" strike="noStrike" cap="none" dirty="0" err="1" smtClean="0">
                          <a:solidFill>
                            <a:schemeClr val="tx1"/>
                          </a:solidFill>
                          <a:latin typeface="+mn-lt"/>
                          <a:ea typeface="+mn-ea"/>
                          <a:cs typeface="+mn-cs"/>
                          <a:sym typeface="Arial"/>
                        </a:rPr>
                        <a:t>OpenTCP</a:t>
                      </a:r>
                      <a:r>
                        <a:rPr lang="en-US" sz="1400" b="1" i="1" u="none" strike="noStrike" cap="none" dirty="0" smtClean="0">
                          <a:solidFill>
                            <a:schemeClr val="tx1"/>
                          </a:solidFill>
                          <a:latin typeface="+mn-lt"/>
                          <a:ea typeface="+mn-ea"/>
                          <a:cs typeface="+mn-cs"/>
                          <a:sym typeface="Arial"/>
                        </a:rPr>
                        <a:t>: Combining Congestion Controls of Parallel TCP Connections, </a:t>
                      </a:r>
                      <a:r>
                        <a:rPr lang="en-US" sz="1400" b="0" i="0" u="none" strike="noStrike" cap="none" dirty="0" smtClean="0">
                          <a:solidFill>
                            <a:schemeClr val="tx1"/>
                          </a:solidFill>
                          <a:latin typeface="+mn-lt"/>
                          <a:ea typeface="+mn-ea"/>
                          <a:cs typeface="+mn-cs"/>
                          <a:sym typeface="Arial"/>
                        </a:rPr>
                        <a:t>IEEE IMCEC 2016</a:t>
                      </a:r>
                      <a:endParaRPr lang="en-US" dirty="0"/>
                    </a:p>
                  </a:txBody>
                  <a:tcPr>
                    <a:lnL>
                      <a:noFill/>
                    </a:lnL>
                  </a:tcPr>
                </a:tc>
                <a:extLst>
                  <a:ext uri="{0D108BD9-81ED-4DB2-BD59-A6C34878D82A}">
                    <a16:rowId xmlns="" xmlns:a16="http://schemas.microsoft.com/office/drawing/2014/main" val="10004"/>
                  </a:ext>
                </a:extLst>
              </a:tr>
              <a:tr h="421813">
                <a:tc>
                  <a:txBody>
                    <a:bodyPr/>
                    <a:lstStyle/>
                    <a:p>
                      <a:pPr algn="ctr"/>
                      <a:r>
                        <a:rPr lang="en-US" dirty="0" smtClean="0"/>
                        <a:t>5</a:t>
                      </a:r>
                      <a:endParaRPr lang="en-US" dirty="0"/>
                    </a:p>
                  </a:txBody>
                  <a:tcPr>
                    <a:lnR>
                      <a:noFill/>
                    </a:lnR>
                  </a:tcPr>
                </a:tc>
                <a:tc>
                  <a:txBody>
                    <a:bodyPr/>
                    <a:lstStyle/>
                    <a:p>
                      <a:r>
                        <a:rPr lang="en-US" b="0" dirty="0" smtClean="0"/>
                        <a:t>Safiqul Islam, Michael </a:t>
                      </a:r>
                      <a:r>
                        <a:rPr lang="en-US" b="0" dirty="0" err="1" smtClean="0"/>
                        <a:t>Welzl</a:t>
                      </a:r>
                      <a:r>
                        <a:rPr lang="en-US" b="0" dirty="0" smtClean="0"/>
                        <a:t>, Kristian </a:t>
                      </a:r>
                      <a:r>
                        <a:rPr lang="en-US" b="0" dirty="0" err="1" smtClean="0"/>
                        <a:t>Hiorth</a:t>
                      </a:r>
                      <a:r>
                        <a:rPr lang="en-US" b="0" dirty="0" smtClean="0"/>
                        <a:t>, David Hayes, </a:t>
                      </a:r>
                      <a:r>
                        <a:rPr lang="en-US" b="0" dirty="0" err="1" smtClean="0"/>
                        <a:t>Greville</a:t>
                      </a:r>
                      <a:r>
                        <a:rPr lang="en-US" b="0" dirty="0" smtClean="0"/>
                        <a:t> Armitage, Stein </a:t>
                      </a:r>
                      <a:r>
                        <a:rPr lang="en-US" b="0" dirty="0" err="1" smtClean="0"/>
                        <a:t>Gjessing</a:t>
                      </a:r>
                      <a:r>
                        <a:rPr lang="en-US" b="0" dirty="0" smtClean="0"/>
                        <a:t>,</a:t>
                      </a:r>
                      <a:r>
                        <a:rPr lang="en-US" b="0" baseline="0" dirty="0" smtClean="0"/>
                        <a:t> </a:t>
                      </a:r>
                      <a:r>
                        <a:rPr lang="en-US" b="1" dirty="0" smtClean="0"/>
                        <a:t>Single-Path TCP Congestion Control Coupling</a:t>
                      </a:r>
                      <a:r>
                        <a:rPr lang="en-US" b="0" dirty="0" smtClean="0"/>
                        <a:t>, IEEE</a:t>
                      </a:r>
                      <a:r>
                        <a:rPr lang="en-US" b="0" baseline="0" dirty="0" smtClean="0"/>
                        <a:t> INFOCOM GI 2018</a:t>
                      </a:r>
                      <a:endParaRPr lang="en-US" b="0" dirty="0"/>
                    </a:p>
                  </a:txBody>
                  <a:tcPr>
                    <a:lnL>
                      <a:noFill/>
                    </a:lnL>
                  </a:tcPr>
                </a:tc>
                <a:extLst>
                  <a:ext uri="{0D108BD9-81ED-4DB2-BD59-A6C34878D82A}">
                    <a16:rowId xmlns="" xmlns:a16="http://schemas.microsoft.com/office/drawing/2014/main" val="10005"/>
                  </a:ext>
                </a:extLst>
              </a:tr>
              <a:tr h="589382">
                <a:tc>
                  <a:txBody>
                    <a:bodyPr/>
                    <a:lstStyle/>
                    <a:p>
                      <a:pPr algn="ctr"/>
                      <a:r>
                        <a:rPr lang="en-US" dirty="0" smtClean="0"/>
                        <a:t>IETF</a:t>
                      </a:r>
                      <a:r>
                        <a:rPr lang="en-US" baseline="0" dirty="0" smtClean="0"/>
                        <a:t> </a:t>
                      </a:r>
                      <a:r>
                        <a:rPr lang="en-US" dirty="0" smtClean="0"/>
                        <a:t>ID-1 </a:t>
                      </a:r>
                      <a:endParaRPr lang="en-US" dirty="0"/>
                    </a:p>
                  </a:txBody>
                  <a:tcPr>
                    <a:lnR>
                      <a:noFill/>
                    </a:lnR>
                  </a:tcPr>
                </a:tc>
                <a:tc>
                  <a:txBody>
                    <a:bodyPr/>
                    <a:lstStyle/>
                    <a:p>
                      <a:r>
                        <a:rPr lang="en-US" b="0" dirty="0" smtClean="0"/>
                        <a:t>Safiqul Islam, Michael </a:t>
                      </a:r>
                      <a:r>
                        <a:rPr lang="en-US" b="0" dirty="0" err="1" smtClean="0"/>
                        <a:t>Welzl</a:t>
                      </a:r>
                      <a:r>
                        <a:rPr lang="en-US" b="0" dirty="0" smtClean="0"/>
                        <a:t>, Stein </a:t>
                      </a:r>
                      <a:r>
                        <a:rPr lang="en-US" b="0" dirty="0" err="1" smtClean="0"/>
                        <a:t>Gjessing</a:t>
                      </a:r>
                      <a:r>
                        <a:rPr lang="en-US" b="0" dirty="0" smtClean="0"/>
                        <a:t>, </a:t>
                      </a:r>
                      <a:r>
                        <a:rPr lang="en-US" b="1" dirty="0" smtClean="0"/>
                        <a:t>Coupled Congestion Control for RTP Media, Internet-draft draft-ietf-rmcat-coupled-cc-06</a:t>
                      </a:r>
                      <a:r>
                        <a:rPr lang="en-US" b="0" dirty="0" smtClean="0"/>
                        <a:t>, Mar 2017.</a:t>
                      </a:r>
                      <a:endParaRPr lang="en-US" b="0" dirty="0"/>
                    </a:p>
                  </a:txBody>
                  <a:tcPr>
                    <a:lnL>
                      <a:noFill/>
                    </a:lnL>
                  </a:tcPr>
                </a:tc>
                <a:extLst>
                  <a:ext uri="{0D108BD9-81ED-4DB2-BD59-A6C34878D82A}">
                    <a16:rowId xmlns="" xmlns:a16="http://schemas.microsoft.com/office/drawing/2014/main" val="10006"/>
                  </a:ext>
                </a:extLst>
              </a:tr>
              <a:tr h="589382">
                <a:tc>
                  <a:txBody>
                    <a:bodyPr/>
                    <a:lstStyle/>
                    <a:p>
                      <a:pPr algn="ctr"/>
                      <a:r>
                        <a:rPr lang="en-US" dirty="0" smtClean="0"/>
                        <a:t>IETF ID-2</a:t>
                      </a:r>
                      <a:endParaRPr lang="en-US" dirty="0"/>
                    </a:p>
                  </a:txBody>
                  <a:tcPr>
                    <a:lnR>
                      <a:noFill/>
                    </a:lnR>
                  </a:tcPr>
                </a:tc>
                <a:tc>
                  <a:txBody>
                    <a:bodyPr/>
                    <a:lstStyle/>
                    <a:p>
                      <a:r>
                        <a:rPr lang="en-US" b="0" dirty="0" smtClean="0"/>
                        <a:t>Michael </a:t>
                      </a:r>
                      <a:r>
                        <a:rPr lang="en-US" b="0" dirty="0" err="1" smtClean="0"/>
                        <a:t>Welzl</a:t>
                      </a:r>
                      <a:r>
                        <a:rPr lang="en-US" b="0" dirty="0" smtClean="0"/>
                        <a:t>, Safiqul Islam , Kristian </a:t>
                      </a:r>
                      <a:r>
                        <a:rPr lang="en-US" b="0" dirty="0" err="1" smtClean="0"/>
                        <a:t>Hiorth</a:t>
                      </a:r>
                      <a:r>
                        <a:rPr lang="en-US" b="0" dirty="0" smtClean="0"/>
                        <a:t>, </a:t>
                      </a:r>
                      <a:r>
                        <a:rPr lang="en-US" b="0" dirty="0" err="1" smtClean="0"/>
                        <a:t>Jianjie</a:t>
                      </a:r>
                      <a:r>
                        <a:rPr lang="en-US" b="0" dirty="0" smtClean="0"/>
                        <a:t> You: " TCP-CCC: single-path TCP congestion control coupling", Internet-draft draft-welzl-tcp-ccc-0, Oct 2016.</a:t>
                      </a:r>
                      <a:endParaRPr lang="en-US" b="0" dirty="0"/>
                    </a:p>
                  </a:txBody>
                  <a:tcPr>
                    <a:lnL>
                      <a:noFill/>
                    </a:lnL>
                  </a:tcPr>
                </a:tc>
                <a:extLst>
                  <a:ext uri="{0D108BD9-81ED-4DB2-BD59-A6C34878D82A}">
                    <a16:rowId xmlns="" xmlns:a16="http://schemas.microsoft.com/office/drawing/2014/main" val="10007"/>
                  </a:ext>
                </a:extLst>
              </a:tr>
              <a:tr h="421813">
                <a:tc>
                  <a:txBody>
                    <a:bodyPr/>
                    <a:lstStyle/>
                    <a:p>
                      <a:pPr algn="ctr"/>
                      <a:r>
                        <a:rPr lang="en-US" dirty="0" smtClean="0"/>
                        <a:t>IETF ID-3</a:t>
                      </a:r>
                      <a:endParaRPr lang="en-US" dirty="0"/>
                    </a:p>
                  </a:txBody>
                  <a:tcPr>
                    <a:lnR>
                      <a:noFill/>
                    </a:lnR>
                  </a:tcPr>
                </a:tc>
                <a:tc>
                  <a:txBody>
                    <a:bodyPr/>
                    <a:lstStyle/>
                    <a:p>
                      <a:r>
                        <a:rPr lang="en-US" b="0" dirty="0" smtClean="0"/>
                        <a:t>Joe Touch, Michael </a:t>
                      </a:r>
                      <a:r>
                        <a:rPr lang="en-US" b="0" dirty="0" err="1" smtClean="0"/>
                        <a:t>Welzl</a:t>
                      </a:r>
                      <a:r>
                        <a:rPr lang="en-US" b="0" dirty="0" smtClean="0"/>
                        <a:t>, Safiqul Islam, </a:t>
                      </a:r>
                      <a:r>
                        <a:rPr lang="en-US" b="0" dirty="0" err="1" smtClean="0"/>
                        <a:t>Jianjie</a:t>
                      </a:r>
                      <a:r>
                        <a:rPr lang="en-US" b="0" dirty="0" smtClean="0"/>
                        <a:t> You: TCP Control Block Interdependence, Internet-draft draft-touch-tcpm-2140bis-02, Jan 2017.</a:t>
                      </a:r>
                      <a:endParaRPr lang="en-US" b="0" dirty="0"/>
                    </a:p>
                  </a:txBody>
                  <a:tcPr>
                    <a:lnL>
                      <a:noFill/>
                    </a:ln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638307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2022225" y="1693523"/>
            <a:ext cx="3787799" cy="1159799"/>
          </a:xfrm>
          <a:prstGeom prst="rect">
            <a:avLst/>
          </a:prstGeom>
        </p:spPr>
        <p:txBody>
          <a:bodyPr lIns="91425" tIns="91425" rIns="91425" bIns="91425" anchor="b" anchorCtr="0">
            <a:noAutofit/>
          </a:bodyPr>
          <a:lstStyle/>
          <a:p>
            <a:pPr lvl="0" rtl="0">
              <a:spcBef>
                <a:spcPts val="0"/>
              </a:spcBef>
              <a:buNone/>
            </a:pPr>
            <a:r>
              <a:rPr lang="en-US" dirty="0" smtClean="0"/>
              <a:t>Backup Slides</a:t>
            </a:r>
            <a:endParaRPr lang="en" dirty="0"/>
          </a:p>
        </p:txBody>
      </p:sp>
      <p:sp>
        <p:nvSpPr>
          <p:cNvPr id="100" name="Shape 100"/>
          <p:cNvSpPr txBox="1"/>
          <p:nvPr/>
        </p:nvSpPr>
        <p:spPr>
          <a:xfrm>
            <a:off x="1113451" y="2253724"/>
            <a:ext cx="543899" cy="562199"/>
          </a:xfrm>
          <a:prstGeom prst="rect">
            <a:avLst/>
          </a:prstGeom>
          <a:noFill/>
          <a:ln>
            <a:noFill/>
          </a:ln>
        </p:spPr>
        <p:txBody>
          <a:bodyPr lIns="91425" tIns="91425" rIns="91425" bIns="91425" anchor="ctr" anchorCtr="0">
            <a:noAutofit/>
          </a:bodyPr>
          <a:lstStyle/>
          <a:p>
            <a:pPr lvl="0" algn="ctr">
              <a:spcBef>
                <a:spcPts val="0"/>
              </a:spcBef>
              <a:buNone/>
            </a:pPr>
            <a:endParaRPr lang="en" sz="2400" dirty="0">
              <a:solidFill>
                <a:schemeClr val="dk1"/>
              </a:solidFill>
              <a:latin typeface="Lora"/>
              <a:ea typeface="Lora"/>
              <a:cs typeface="Lora"/>
              <a:sym typeface="Lora"/>
            </a:endParaRPr>
          </a:p>
        </p:txBody>
      </p:sp>
      <p:sp>
        <p:nvSpPr>
          <p:cNvPr id="2" name="Date Placeholder 1"/>
          <p:cNvSpPr>
            <a:spLocks noGrp="1"/>
          </p:cNvSpPr>
          <p:nvPr>
            <p:ph type="dt" sz="half" idx="10"/>
          </p:nvPr>
        </p:nvSpPr>
        <p:spPr/>
        <p:txBody>
          <a:bodyPr/>
          <a:lstStyle/>
          <a:p>
            <a:fld id="{61F1E3EC-B7A6-104A-A938-31A959A77B82}" type="datetime1">
              <a:rPr lang="nb-NO" smtClean="0"/>
              <a:t>25.04.2018</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36</a:t>
            </a:fld>
            <a:endParaRPr lang="en-US"/>
          </a:p>
        </p:txBody>
      </p:sp>
      <p:grpSp>
        <p:nvGrpSpPr>
          <p:cNvPr id="8" name="Shape 465"/>
          <p:cNvGrpSpPr/>
          <p:nvPr/>
        </p:nvGrpSpPr>
        <p:grpSpPr>
          <a:xfrm>
            <a:off x="1249141" y="2405816"/>
            <a:ext cx="350068" cy="350572"/>
            <a:chOff x="5294400" y="974850"/>
            <a:chExt cx="416500" cy="417100"/>
          </a:xfrm>
        </p:grpSpPr>
        <p:sp>
          <p:nvSpPr>
            <p:cNvPr id="9" name="Shape 466"/>
            <p:cNvSpPr/>
            <p:nvPr/>
          </p:nvSpPr>
          <p:spPr>
            <a:xfrm>
              <a:off x="5325450" y="997975"/>
              <a:ext cx="151650" cy="154700"/>
            </a:xfrm>
            <a:custGeom>
              <a:avLst/>
              <a:gdLst/>
              <a:ahLst/>
              <a:cxnLst/>
              <a:rect l="0" t="0" r="0" b="0"/>
              <a:pathLst>
                <a:path w="6066" h="6188" fill="none" extrusionOk="0">
                  <a:moveTo>
                    <a:pt x="2680" y="74"/>
                  </a:moveTo>
                  <a:lnTo>
                    <a:pt x="2680" y="74"/>
                  </a:lnTo>
                  <a:lnTo>
                    <a:pt x="2607" y="1"/>
                  </a:lnTo>
                  <a:lnTo>
                    <a:pt x="2534" y="1"/>
                  </a:lnTo>
                  <a:lnTo>
                    <a:pt x="2461" y="25"/>
                  </a:lnTo>
                  <a:lnTo>
                    <a:pt x="2436" y="147"/>
                  </a:lnTo>
                  <a:lnTo>
                    <a:pt x="2095" y="1803"/>
                  </a:lnTo>
                  <a:lnTo>
                    <a:pt x="2095" y="1803"/>
                  </a:lnTo>
                  <a:lnTo>
                    <a:pt x="2047" y="1925"/>
                  </a:lnTo>
                  <a:lnTo>
                    <a:pt x="1974" y="2047"/>
                  </a:lnTo>
                  <a:lnTo>
                    <a:pt x="1852" y="2169"/>
                  </a:lnTo>
                  <a:lnTo>
                    <a:pt x="1730" y="2217"/>
                  </a:lnTo>
                  <a:lnTo>
                    <a:pt x="123" y="2753"/>
                  </a:lnTo>
                  <a:lnTo>
                    <a:pt x="123" y="2753"/>
                  </a:lnTo>
                  <a:lnTo>
                    <a:pt x="25" y="2826"/>
                  </a:lnTo>
                  <a:lnTo>
                    <a:pt x="1" y="2875"/>
                  </a:lnTo>
                  <a:lnTo>
                    <a:pt x="25" y="2948"/>
                  </a:lnTo>
                  <a:lnTo>
                    <a:pt x="98" y="3021"/>
                  </a:lnTo>
                  <a:lnTo>
                    <a:pt x="1584" y="3849"/>
                  </a:lnTo>
                  <a:lnTo>
                    <a:pt x="1584" y="3849"/>
                  </a:lnTo>
                  <a:lnTo>
                    <a:pt x="1706" y="3922"/>
                  </a:lnTo>
                  <a:lnTo>
                    <a:pt x="1803" y="4044"/>
                  </a:lnTo>
                  <a:lnTo>
                    <a:pt x="1852" y="4190"/>
                  </a:lnTo>
                  <a:lnTo>
                    <a:pt x="1876" y="4312"/>
                  </a:lnTo>
                  <a:lnTo>
                    <a:pt x="1901" y="6017"/>
                  </a:lnTo>
                  <a:lnTo>
                    <a:pt x="1901" y="6017"/>
                  </a:lnTo>
                  <a:lnTo>
                    <a:pt x="1925" y="6114"/>
                  </a:lnTo>
                  <a:lnTo>
                    <a:pt x="1974" y="6187"/>
                  </a:lnTo>
                  <a:lnTo>
                    <a:pt x="2047" y="6187"/>
                  </a:lnTo>
                  <a:lnTo>
                    <a:pt x="2120" y="6114"/>
                  </a:lnTo>
                  <a:lnTo>
                    <a:pt x="3362" y="4969"/>
                  </a:lnTo>
                  <a:lnTo>
                    <a:pt x="3362" y="4969"/>
                  </a:lnTo>
                  <a:lnTo>
                    <a:pt x="3484" y="4872"/>
                  </a:lnTo>
                  <a:lnTo>
                    <a:pt x="3630" y="4823"/>
                  </a:lnTo>
                  <a:lnTo>
                    <a:pt x="3776" y="4823"/>
                  </a:lnTo>
                  <a:lnTo>
                    <a:pt x="3922" y="4848"/>
                  </a:lnTo>
                  <a:lnTo>
                    <a:pt x="5530" y="5335"/>
                  </a:lnTo>
                  <a:lnTo>
                    <a:pt x="5530" y="5335"/>
                  </a:lnTo>
                  <a:lnTo>
                    <a:pt x="5651" y="5359"/>
                  </a:lnTo>
                  <a:lnTo>
                    <a:pt x="5700" y="5335"/>
                  </a:lnTo>
                  <a:lnTo>
                    <a:pt x="5724" y="5262"/>
                  </a:lnTo>
                  <a:lnTo>
                    <a:pt x="5700" y="5164"/>
                  </a:lnTo>
                  <a:lnTo>
                    <a:pt x="4994" y="3606"/>
                  </a:lnTo>
                  <a:lnTo>
                    <a:pt x="4994" y="3606"/>
                  </a:lnTo>
                  <a:lnTo>
                    <a:pt x="4945" y="3484"/>
                  </a:lnTo>
                  <a:lnTo>
                    <a:pt x="4945" y="3338"/>
                  </a:lnTo>
                  <a:lnTo>
                    <a:pt x="4969" y="3191"/>
                  </a:lnTo>
                  <a:lnTo>
                    <a:pt x="5042" y="3070"/>
                  </a:lnTo>
                  <a:lnTo>
                    <a:pt x="6017" y="1681"/>
                  </a:lnTo>
                  <a:lnTo>
                    <a:pt x="6017" y="1681"/>
                  </a:lnTo>
                  <a:lnTo>
                    <a:pt x="6065" y="1584"/>
                  </a:lnTo>
                  <a:lnTo>
                    <a:pt x="6065" y="1511"/>
                  </a:lnTo>
                  <a:lnTo>
                    <a:pt x="5992" y="1462"/>
                  </a:lnTo>
                  <a:lnTo>
                    <a:pt x="5895" y="1462"/>
                  </a:lnTo>
                  <a:lnTo>
                    <a:pt x="4190" y="1657"/>
                  </a:lnTo>
                  <a:lnTo>
                    <a:pt x="4190" y="1657"/>
                  </a:lnTo>
                  <a:lnTo>
                    <a:pt x="4068" y="1657"/>
                  </a:lnTo>
                  <a:lnTo>
                    <a:pt x="3922" y="1608"/>
                  </a:lnTo>
                  <a:lnTo>
                    <a:pt x="3800" y="1535"/>
                  </a:lnTo>
                  <a:lnTo>
                    <a:pt x="3703" y="1438"/>
                  </a:lnTo>
                  <a:lnTo>
                    <a:pt x="2680" y="7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467"/>
            <p:cNvSpPr/>
            <p:nvPr/>
          </p:nvSpPr>
          <p:spPr>
            <a:xfrm>
              <a:off x="5294400" y="974850"/>
              <a:ext cx="416500" cy="417100"/>
            </a:xfrm>
            <a:custGeom>
              <a:avLst/>
              <a:gdLst/>
              <a:ahLst/>
              <a:cxnLst/>
              <a:rect l="0" t="0" r="0" b="0"/>
              <a:pathLst>
                <a:path w="16660" h="16684" fill="none" extrusionOk="0">
                  <a:moveTo>
                    <a:pt x="4872" y="12202"/>
                  </a:moveTo>
                  <a:lnTo>
                    <a:pt x="4872" y="12202"/>
                  </a:lnTo>
                  <a:lnTo>
                    <a:pt x="5261" y="12178"/>
                  </a:lnTo>
                  <a:lnTo>
                    <a:pt x="5627" y="12154"/>
                  </a:lnTo>
                  <a:lnTo>
                    <a:pt x="5992" y="12105"/>
                  </a:lnTo>
                  <a:lnTo>
                    <a:pt x="6357" y="12032"/>
                  </a:lnTo>
                  <a:lnTo>
                    <a:pt x="6698" y="11959"/>
                  </a:lnTo>
                  <a:lnTo>
                    <a:pt x="7039" y="11861"/>
                  </a:lnTo>
                  <a:lnTo>
                    <a:pt x="7380" y="11740"/>
                  </a:lnTo>
                  <a:lnTo>
                    <a:pt x="7721" y="11618"/>
                  </a:lnTo>
                  <a:lnTo>
                    <a:pt x="8038" y="11472"/>
                  </a:lnTo>
                  <a:lnTo>
                    <a:pt x="8355" y="11301"/>
                  </a:lnTo>
                  <a:lnTo>
                    <a:pt x="8671" y="11131"/>
                  </a:lnTo>
                  <a:lnTo>
                    <a:pt x="8963" y="10936"/>
                  </a:lnTo>
                  <a:lnTo>
                    <a:pt x="9256" y="10741"/>
                  </a:lnTo>
                  <a:lnTo>
                    <a:pt x="9524" y="10522"/>
                  </a:lnTo>
                  <a:lnTo>
                    <a:pt x="9792" y="10303"/>
                  </a:lnTo>
                  <a:lnTo>
                    <a:pt x="10035" y="10059"/>
                  </a:lnTo>
                  <a:lnTo>
                    <a:pt x="10279" y="9791"/>
                  </a:lnTo>
                  <a:lnTo>
                    <a:pt x="10522" y="9523"/>
                  </a:lnTo>
                  <a:lnTo>
                    <a:pt x="10741" y="9255"/>
                  </a:lnTo>
                  <a:lnTo>
                    <a:pt x="10936" y="8963"/>
                  </a:lnTo>
                  <a:lnTo>
                    <a:pt x="11131" y="8671"/>
                  </a:lnTo>
                  <a:lnTo>
                    <a:pt x="11302" y="8379"/>
                  </a:lnTo>
                  <a:lnTo>
                    <a:pt x="11472" y="8062"/>
                  </a:lnTo>
                  <a:lnTo>
                    <a:pt x="11618" y="7721"/>
                  </a:lnTo>
                  <a:lnTo>
                    <a:pt x="11740" y="7404"/>
                  </a:lnTo>
                  <a:lnTo>
                    <a:pt x="11862" y="7063"/>
                  </a:lnTo>
                  <a:lnTo>
                    <a:pt x="11959" y="6722"/>
                  </a:lnTo>
                  <a:lnTo>
                    <a:pt x="12032" y="6357"/>
                  </a:lnTo>
                  <a:lnTo>
                    <a:pt x="12105" y="5992"/>
                  </a:lnTo>
                  <a:lnTo>
                    <a:pt x="12154" y="5626"/>
                  </a:lnTo>
                  <a:lnTo>
                    <a:pt x="12178" y="5261"/>
                  </a:lnTo>
                  <a:lnTo>
                    <a:pt x="12178" y="4896"/>
                  </a:lnTo>
                  <a:lnTo>
                    <a:pt x="12178" y="4896"/>
                  </a:lnTo>
                  <a:lnTo>
                    <a:pt x="12178" y="4531"/>
                  </a:lnTo>
                  <a:lnTo>
                    <a:pt x="12154" y="4190"/>
                  </a:lnTo>
                  <a:lnTo>
                    <a:pt x="12105" y="3849"/>
                  </a:lnTo>
                  <a:lnTo>
                    <a:pt x="12057" y="3508"/>
                  </a:lnTo>
                  <a:lnTo>
                    <a:pt x="11983" y="3191"/>
                  </a:lnTo>
                  <a:lnTo>
                    <a:pt x="11886" y="2850"/>
                  </a:lnTo>
                  <a:lnTo>
                    <a:pt x="11789" y="2533"/>
                  </a:lnTo>
                  <a:lnTo>
                    <a:pt x="11691" y="2217"/>
                  </a:lnTo>
                  <a:lnTo>
                    <a:pt x="11545" y="1925"/>
                  </a:lnTo>
                  <a:lnTo>
                    <a:pt x="11423" y="1632"/>
                  </a:lnTo>
                  <a:lnTo>
                    <a:pt x="11253" y="1340"/>
                  </a:lnTo>
                  <a:lnTo>
                    <a:pt x="11107" y="1048"/>
                  </a:lnTo>
                  <a:lnTo>
                    <a:pt x="10912" y="780"/>
                  </a:lnTo>
                  <a:lnTo>
                    <a:pt x="10717" y="512"/>
                  </a:lnTo>
                  <a:lnTo>
                    <a:pt x="10303" y="0"/>
                  </a:lnTo>
                  <a:lnTo>
                    <a:pt x="10303" y="0"/>
                  </a:lnTo>
                  <a:lnTo>
                    <a:pt x="10644" y="98"/>
                  </a:lnTo>
                  <a:lnTo>
                    <a:pt x="10985" y="220"/>
                  </a:lnTo>
                  <a:lnTo>
                    <a:pt x="11642" y="463"/>
                  </a:lnTo>
                  <a:lnTo>
                    <a:pt x="12251" y="780"/>
                  </a:lnTo>
                  <a:lnTo>
                    <a:pt x="12836" y="1121"/>
                  </a:lnTo>
                  <a:lnTo>
                    <a:pt x="13396" y="1535"/>
                  </a:lnTo>
                  <a:lnTo>
                    <a:pt x="13932" y="1973"/>
                  </a:lnTo>
                  <a:lnTo>
                    <a:pt x="14419" y="2460"/>
                  </a:lnTo>
                  <a:lnTo>
                    <a:pt x="14857" y="2972"/>
                  </a:lnTo>
                  <a:lnTo>
                    <a:pt x="15271" y="3532"/>
                  </a:lnTo>
                  <a:lnTo>
                    <a:pt x="15612" y="4116"/>
                  </a:lnTo>
                  <a:lnTo>
                    <a:pt x="15929" y="4750"/>
                  </a:lnTo>
                  <a:lnTo>
                    <a:pt x="16197" y="5383"/>
                  </a:lnTo>
                  <a:lnTo>
                    <a:pt x="16294" y="5724"/>
                  </a:lnTo>
                  <a:lnTo>
                    <a:pt x="16392" y="6065"/>
                  </a:lnTo>
                  <a:lnTo>
                    <a:pt x="16465" y="6406"/>
                  </a:lnTo>
                  <a:lnTo>
                    <a:pt x="16538" y="6771"/>
                  </a:lnTo>
                  <a:lnTo>
                    <a:pt x="16587" y="7112"/>
                  </a:lnTo>
                  <a:lnTo>
                    <a:pt x="16635" y="7477"/>
                  </a:lnTo>
                  <a:lnTo>
                    <a:pt x="16660" y="7843"/>
                  </a:lnTo>
                  <a:lnTo>
                    <a:pt x="16660" y="8208"/>
                  </a:lnTo>
                  <a:lnTo>
                    <a:pt x="16660" y="8208"/>
                  </a:lnTo>
                  <a:lnTo>
                    <a:pt x="16660" y="8647"/>
                  </a:lnTo>
                  <a:lnTo>
                    <a:pt x="16611" y="9061"/>
                  </a:lnTo>
                  <a:lnTo>
                    <a:pt x="16562" y="9499"/>
                  </a:lnTo>
                  <a:lnTo>
                    <a:pt x="16489" y="9913"/>
                  </a:lnTo>
                  <a:lnTo>
                    <a:pt x="16392" y="10327"/>
                  </a:lnTo>
                  <a:lnTo>
                    <a:pt x="16294" y="10717"/>
                  </a:lnTo>
                  <a:lnTo>
                    <a:pt x="16148" y="11131"/>
                  </a:lnTo>
                  <a:lnTo>
                    <a:pt x="16002" y="11496"/>
                  </a:lnTo>
                  <a:lnTo>
                    <a:pt x="15832" y="11886"/>
                  </a:lnTo>
                  <a:lnTo>
                    <a:pt x="15637" y="12251"/>
                  </a:lnTo>
                  <a:lnTo>
                    <a:pt x="15442" y="12592"/>
                  </a:lnTo>
                  <a:lnTo>
                    <a:pt x="15223" y="12933"/>
                  </a:lnTo>
                  <a:lnTo>
                    <a:pt x="14979" y="13274"/>
                  </a:lnTo>
                  <a:lnTo>
                    <a:pt x="14736" y="13591"/>
                  </a:lnTo>
                  <a:lnTo>
                    <a:pt x="14468" y="13907"/>
                  </a:lnTo>
                  <a:lnTo>
                    <a:pt x="14175" y="14199"/>
                  </a:lnTo>
                  <a:lnTo>
                    <a:pt x="13883" y="14467"/>
                  </a:lnTo>
                  <a:lnTo>
                    <a:pt x="13591" y="14735"/>
                  </a:lnTo>
                  <a:lnTo>
                    <a:pt x="13274" y="15003"/>
                  </a:lnTo>
                  <a:lnTo>
                    <a:pt x="12933" y="15222"/>
                  </a:lnTo>
                  <a:lnTo>
                    <a:pt x="12592" y="15442"/>
                  </a:lnTo>
                  <a:lnTo>
                    <a:pt x="12227" y="15661"/>
                  </a:lnTo>
                  <a:lnTo>
                    <a:pt x="11862" y="15831"/>
                  </a:lnTo>
                  <a:lnTo>
                    <a:pt x="11496" y="16002"/>
                  </a:lnTo>
                  <a:lnTo>
                    <a:pt x="11107" y="16172"/>
                  </a:lnTo>
                  <a:lnTo>
                    <a:pt x="10717" y="16294"/>
                  </a:lnTo>
                  <a:lnTo>
                    <a:pt x="10303" y="16416"/>
                  </a:lnTo>
                  <a:lnTo>
                    <a:pt x="9913" y="16513"/>
                  </a:lnTo>
                  <a:lnTo>
                    <a:pt x="9475" y="16586"/>
                  </a:lnTo>
                  <a:lnTo>
                    <a:pt x="9061" y="16635"/>
                  </a:lnTo>
                  <a:lnTo>
                    <a:pt x="8622" y="16659"/>
                  </a:lnTo>
                  <a:lnTo>
                    <a:pt x="8208" y="16684"/>
                  </a:lnTo>
                  <a:lnTo>
                    <a:pt x="8208" y="16684"/>
                  </a:lnTo>
                  <a:lnTo>
                    <a:pt x="7819" y="16659"/>
                  </a:lnTo>
                  <a:lnTo>
                    <a:pt x="7453" y="16635"/>
                  </a:lnTo>
                  <a:lnTo>
                    <a:pt x="7112" y="16611"/>
                  </a:lnTo>
                  <a:lnTo>
                    <a:pt x="6747" y="16562"/>
                  </a:lnTo>
                  <a:lnTo>
                    <a:pt x="6406" y="16489"/>
                  </a:lnTo>
                  <a:lnTo>
                    <a:pt x="6065" y="16391"/>
                  </a:lnTo>
                  <a:lnTo>
                    <a:pt x="5724" y="16294"/>
                  </a:lnTo>
                  <a:lnTo>
                    <a:pt x="5383" y="16197"/>
                  </a:lnTo>
                  <a:lnTo>
                    <a:pt x="4726" y="15929"/>
                  </a:lnTo>
                  <a:lnTo>
                    <a:pt x="4117" y="15636"/>
                  </a:lnTo>
                  <a:lnTo>
                    <a:pt x="3532" y="15271"/>
                  </a:lnTo>
                  <a:lnTo>
                    <a:pt x="2972" y="14857"/>
                  </a:lnTo>
                  <a:lnTo>
                    <a:pt x="2436" y="14419"/>
                  </a:lnTo>
                  <a:lnTo>
                    <a:pt x="1974" y="13932"/>
                  </a:lnTo>
                  <a:lnTo>
                    <a:pt x="1511" y="13420"/>
                  </a:lnTo>
                  <a:lnTo>
                    <a:pt x="1121" y="12860"/>
                  </a:lnTo>
                  <a:lnTo>
                    <a:pt x="756" y="12275"/>
                  </a:lnTo>
                  <a:lnTo>
                    <a:pt x="464" y="11642"/>
                  </a:lnTo>
                  <a:lnTo>
                    <a:pt x="196" y="10985"/>
                  </a:lnTo>
                  <a:lnTo>
                    <a:pt x="98" y="10668"/>
                  </a:lnTo>
                  <a:lnTo>
                    <a:pt x="1" y="10327"/>
                  </a:lnTo>
                  <a:lnTo>
                    <a:pt x="1" y="10327"/>
                  </a:lnTo>
                  <a:lnTo>
                    <a:pt x="488" y="10741"/>
                  </a:lnTo>
                  <a:lnTo>
                    <a:pt x="756" y="10936"/>
                  </a:lnTo>
                  <a:lnTo>
                    <a:pt x="1048" y="11106"/>
                  </a:lnTo>
                  <a:lnTo>
                    <a:pt x="1316" y="11277"/>
                  </a:lnTo>
                  <a:lnTo>
                    <a:pt x="1608" y="11423"/>
                  </a:lnTo>
                  <a:lnTo>
                    <a:pt x="1901" y="11569"/>
                  </a:lnTo>
                  <a:lnTo>
                    <a:pt x="2217" y="11691"/>
                  </a:lnTo>
                  <a:lnTo>
                    <a:pt x="2534" y="11813"/>
                  </a:lnTo>
                  <a:lnTo>
                    <a:pt x="2850" y="11910"/>
                  </a:lnTo>
                  <a:lnTo>
                    <a:pt x="3167" y="11983"/>
                  </a:lnTo>
                  <a:lnTo>
                    <a:pt x="3508" y="12056"/>
                  </a:lnTo>
                  <a:lnTo>
                    <a:pt x="3849" y="12129"/>
                  </a:lnTo>
                  <a:lnTo>
                    <a:pt x="4190" y="12154"/>
                  </a:lnTo>
                  <a:lnTo>
                    <a:pt x="4531" y="12178"/>
                  </a:lnTo>
                  <a:lnTo>
                    <a:pt x="4872" y="12202"/>
                  </a:lnTo>
                  <a:lnTo>
                    <a:pt x="4872" y="12202"/>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5473697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6032D5-7EBC-CD42-BAE6-08692C5D956C}" type="datetime1">
              <a:rPr lang="nb-NO" smtClean="0"/>
              <a:t>25.04.2018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A96359-3FF0-DC44-97DD-52D0BB2C83F0}" type="slidenum">
              <a:rPr lang="en-US" smtClean="0"/>
              <a:t>37</a:t>
            </a:fld>
            <a:endParaRPr lang="en-US"/>
          </a:p>
        </p:txBody>
      </p:sp>
      <p:sp>
        <p:nvSpPr>
          <p:cNvPr id="70" name="TextBox 69"/>
          <p:cNvSpPr txBox="1"/>
          <p:nvPr/>
        </p:nvSpPr>
        <p:spPr>
          <a:xfrm>
            <a:off x="1" y="0"/>
            <a:ext cx="2223652" cy="5143500"/>
          </a:xfrm>
          <a:prstGeom prst="rect">
            <a:avLst/>
          </a:prstGeom>
          <a:solidFill>
            <a:schemeClr val="tx1">
              <a:lumMod val="85000"/>
              <a:lumOff val="15000"/>
            </a:schemeClr>
          </a:solidFill>
          <a:ln>
            <a:noFill/>
          </a:ln>
        </p:spPr>
        <p:txBody>
          <a:bodyPr wrap="square" rtlCol="0" anchor="ctr">
            <a:noAutofit/>
          </a:bodyPr>
          <a:lstStyle/>
          <a:p>
            <a:pPr marL="407988" algn="ctr"/>
            <a:r>
              <a:rPr lang="en-US" sz="2400" b="1" i="1" dirty="0" smtClean="0">
                <a:solidFill>
                  <a:srgbClr val="FF9F13"/>
                </a:solidFill>
                <a:latin typeface="Gill Sans Light" charset="0"/>
                <a:ea typeface="Gill Sans Light" charset="0"/>
                <a:cs typeface="Gill Sans Light" charset="0"/>
              </a:rPr>
              <a:t>Simple and Flexible</a:t>
            </a:r>
          </a:p>
        </p:txBody>
      </p:sp>
      <p:sp>
        <p:nvSpPr>
          <p:cNvPr id="76" name="TextBox 75"/>
          <p:cNvSpPr txBox="1"/>
          <p:nvPr/>
        </p:nvSpPr>
        <p:spPr>
          <a:xfrm>
            <a:off x="800100" y="1278082"/>
            <a:ext cx="924791"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#1</a:t>
            </a:r>
            <a:endParaRPr lang="en-US" sz="3600" b="1" i="1" dirty="0">
              <a:solidFill>
                <a:srgbClr val="FF9F13"/>
              </a:solidFill>
              <a:latin typeface="Gill Sans Light" charset="0"/>
              <a:ea typeface="Gill Sans Light" charset="0"/>
              <a:cs typeface="Gill Sans Light" charset="0"/>
            </a:endParaRPr>
          </a:p>
        </p:txBody>
      </p:sp>
      <p:sp>
        <p:nvSpPr>
          <p:cNvPr id="13" name="Rounded Rectangle 12"/>
          <p:cNvSpPr/>
          <p:nvPr/>
        </p:nvSpPr>
        <p:spPr>
          <a:xfrm>
            <a:off x="4405314" y="1869920"/>
            <a:ext cx="1203048" cy="252424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FSE</a:t>
            </a:r>
            <a:endParaRPr lang="en-US" dirty="0"/>
          </a:p>
        </p:txBody>
      </p:sp>
      <p:sp>
        <p:nvSpPr>
          <p:cNvPr id="14" name="Rounded Rectangle 13"/>
          <p:cNvSpPr/>
          <p:nvPr/>
        </p:nvSpPr>
        <p:spPr>
          <a:xfrm>
            <a:off x="7558311" y="1879576"/>
            <a:ext cx="931062" cy="42778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Flow 1</a:t>
            </a:r>
            <a:endParaRPr lang="en-US" dirty="0"/>
          </a:p>
        </p:txBody>
      </p:sp>
      <p:sp>
        <p:nvSpPr>
          <p:cNvPr id="15" name="Rounded Rectangle 14"/>
          <p:cNvSpPr/>
          <p:nvPr/>
        </p:nvSpPr>
        <p:spPr>
          <a:xfrm>
            <a:off x="7558310" y="2780698"/>
            <a:ext cx="931062" cy="49145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Flow </a:t>
            </a:r>
            <a:r>
              <a:rPr lang="en-US" dirty="0"/>
              <a:t>2</a:t>
            </a:r>
          </a:p>
        </p:txBody>
      </p:sp>
      <p:cxnSp>
        <p:nvCxnSpPr>
          <p:cNvPr id="16" name="Straight Arrow Connector 15"/>
          <p:cNvCxnSpPr/>
          <p:nvPr/>
        </p:nvCxnSpPr>
        <p:spPr>
          <a:xfrm flipH="1">
            <a:off x="5608362" y="2012656"/>
            <a:ext cx="193672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8023841" y="3444138"/>
            <a:ext cx="0" cy="417103"/>
          </a:xfrm>
          <a:prstGeom prst="straightConnector1">
            <a:avLst/>
          </a:prstGeom>
          <a:ln w="38100" cmpd="sng">
            <a:prstDash val="sysDash"/>
            <a:tailEnd type="non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608362" y="2940085"/>
            <a:ext cx="194994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608361" y="4061204"/>
            <a:ext cx="1936723"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790818" y="1643324"/>
            <a:ext cx="1754266" cy="253916"/>
          </a:xfrm>
          <a:prstGeom prst="rect">
            <a:avLst/>
          </a:prstGeom>
          <a:noFill/>
        </p:spPr>
        <p:txBody>
          <a:bodyPr wrap="square" rtlCol="0">
            <a:spAutoFit/>
          </a:bodyPr>
          <a:lstStyle/>
          <a:p>
            <a:pPr algn="ctr"/>
            <a:r>
              <a:rPr lang="en-US" sz="1050" b="1" dirty="0" err="1" smtClean="0">
                <a:solidFill>
                  <a:schemeClr val="accent5"/>
                </a:solidFill>
              </a:rPr>
              <a:t>Update_rate</a:t>
            </a:r>
            <a:r>
              <a:rPr lang="en-US" sz="1050" b="1" dirty="0" smtClean="0">
                <a:solidFill>
                  <a:schemeClr val="accent5"/>
                </a:solidFill>
              </a:rPr>
              <a:t>()</a:t>
            </a:r>
            <a:endParaRPr lang="en-US" sz="1050" b="1" dirty="0">
              <a:solidFill>
                <a:schemeClr val="accent5"/>
              </a:solidFill>
            </a:endParaRPr>
          </a:p>
        </p:txBody>
      </p:sp>
      <p:cxnSp>
        <p:nvCxnSpPr>
          <p:cNvPr id="21" name="Straight Arrow Connector 20"/>
          <p:cNvCxnSpPr/>
          <p:nvPr/>
        </p:nvCxnSpPr>
        <p:spPr>
          <a:xfrm flipH="1">
            <a:off x="5621589" y="2191642"/>
            <a:ext cx="1936722" cy="0"/>
          </a:xfrm>
          <a:prstGeom prst="straightConnector1">
            <a:avLst/>
          </a:prstGeom>
          <a:ln w="3810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7558311" y="3966378"/>
            <a:ext cx="931062" cy="42778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Flow n</a:t>
            </a:r>
            <a:endParaRPr lang="en-US" dirty="0"/>
          </a:p>
        </p:txBody>
      </p:sp>
      <p:sp>
        <p:nvSpPr>
          <p:cNvPr id="23" name="TextBox 22"/>
          <p:cNvSpPr txBox="1"/>
          <p:nvPr/>
        </p:nvSpPr>
        <p:spPr>
          <a:xfrm>
            <a:off x="5804045" y="2192629"/>
            <a:ext cx="1754266" cy="253916"/>
          </a:xfrm>
          <a:prstGeom prst="rect">
            <a:avLst/>
          </a:prstGeom>
          <a:noFill/>
        </p:spPr>
        <p:txBody>
          <a:bodyPr wrap="square" rtlCol="0">
            <a:spAutoFit/>
          </a:bodyPr>
          <a:lstStyle/>
          <a:p>
            <a:pPr algn="ctr"/>
            <a:r>
              <a:rPr lang="en-US" sz="1050" b="1" dirty="0" err="1" smtClean="0">
                <a:solidFill>
                  <a:srgbClr val="21449B"/>
                </a:solidFill>
              </a:rPr>
              <a:t>New_Rate</a:t>
            </a:r>
            <a:endParaRPr lang="en-US" sz="1050" b="1" dirty="0">
              <a:solidFill>
                <a:srgbClr val="21449B"/>
              </a:solidFill>
            </a:endParaRPr>
          </a:p>
        </p:txBody>
      </p:sp>
      <p:cxnSp>
        <p:nvCxnSpPr>
          <p:cNvPr id="24" name="Straight Arrow Connector 23"/>
          <p:cNvCxnSpPr/>
          <p:nvPr/>
        </p:nvCxnSpPr>
        <p:spPr>
          <a:xfrm flipH="1">
            <a:off x="5621589" y="3164290"/>
            <a:ext cx="1936722" cy="0"/>
          </a:xfrm>
          <a:prstGeom prst="straightConnector1">
            <a:avLst/>
          </a:prstGeom>
          <a:ln w="3810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5621589" y="4299773"/>
            <a:ext cx="1936722" cy="0"/>
          </a:xfrm>
          <a:prstGeom prst="straightConnector1">
            <a:avLst/>
          </a:prstGeom>
          <a:ln w="3810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790818" y="3203979"/>
            <a:ext cx="1754266" cy="253916"/>
          </a:xfrm>
          <a:prstGeom prst="rect">
            <a:avLst/>
          </a:prstGeom>
          <a:noFill/>
        </p:spPr>
        <p:txBody>
          <a:bodyPr wrap="square" rtlCol="0">
            <a:spAutoFit/>
          </a:bodyPr>
          <a:lstStyle/>
          <a:p>
            <a:pPr algn="ctr"/>
            <a:r>
              <a:rPr lang="en-US" sz="1050" b="1" dirty="0" err="1" smtClean="0">
                <a:solidFill>
                  <a:srgbClr val="21449B"/>
                </a:solidFill>
              </a:rPr>
              <a:t>New_Rate</a:t>
            </a:r>
            <a:endParaRPr lang="en-US" sz="1050" b="1" dirty="0">
              <a:solidFill>
                <a:srgbClr val="21449B"/>
              </a:solidFill>
            </a:endParaRPr>
          </a:p>
        </p:txBody>
      </p:sp>
      <p:sp>
        <p:nvSpPr>
          <p:cNvPr id="27" name="TextBox 26"/>
          <p:cNvSpPr txBox="1"/>
          <p:nvPr/>
        </p:nvSpPr>
        <p:spPr>
          <a:xfrm>
            <a:off x="5790818" y="4341245"/>
            <a:ext cx="1754266" cy="253916"/>
          </a:xfrm>
          <a:prstGeom prst="rect">
            <a:avLst/>
          </a:prstGeom>
          <a:noFill/>
        </p:spPr>
        <p:txBody>
          <a:bodyPr wrap="square" rtlCol="0">
            <a:spAutoFit/>
          </a:bodyPr>
          <a:lstStyle/>
          <a:p>
            <a:pPr algn="ctr"/>
            <a:r>
              <a:rPr lang="en-US" sz="1050" b="1" dirty="0" err="1" smtClean="0">
                <a:solidFill>
                  <a:srgbClr val="21449B"/>
                </a:solidFill>
              </a:rPr>
              <a:t>New_Rate</a:t>
            </a:r>
            <a:endParaRPr lang="en-US" sz="1050" b="1" dirty="0">
              <a:solidFill>
                <a:srgbClr val="21449B"/>
              </a:solidFill>
            </a:endParaRPr>
          </a:p>
        </p:txBody>
      </p:sp>
      <p:sp>
        <p:nvSpPr>
          <p:cNvPr id="28" name="TextBox 27"/>
          <p:cNvSpPr txBox="1"/>
          <p:nvPr/>
        </p:nvSpPr>
        <p:spPr>
          <a:xfrm>
            <a:off x="5790818" y="2600820"/>
            <a:ext cx="1754266" cy="253916"/>
          </a:xfrm>
          <a:prstGeom prst="rect">
            <a:avLst/>
          </a:prstGeom>
          <a:noFill/>
        </p:spPr>
        <p:txBody>
          <a:bodyPr wrap="square" rtlCol="0">
            <a:spAutoFit/>
          </a:bodyPr>
          <a:lstStyle/>
          <a:p>
            <a:pPr algn="ctr"/>
            <a:r>
              <a:rPr lang="en-US" sz="1050" b="1" dirty="0" err="1" smtClean="0">
                <a:solidFill>
                  <a:srgbClr val="21449B"/>
                </a:solidFill>
              </a:rPr>
              <a:t>Update_rate</a:t>
            </a:r>
            <a:r>
              <a:rPr lang="en-US" sz="1050" b="1" dirty="0" smtClean="0">
                <a:solidFill>
                  <a:srgbClr val="21449B"/>
                </a:solidFill>
              </a:rPr>
              <a:t>()</a:t>
            </a:r>
            <a:endParaRPr lang="en-US" sz="1050" b="1" dirty="0">
              <a:solidFill>
                <a:srgbClr val="21449B"/>
              </a:solidFill>
            </a:endParaRPr>
          </a:p>
        </p:txBody>
      </p:sp>
      <p:sp>
        <p:nvSpPr>
          <p:cNvPr id="29" name="TextBox 28"/>
          <p:cNvSpPr txBox="1"/>
          <p:nvPr/>
        </p:nvSpPr>
        <p:spPr>
          <a:xfrm>
            <a:off x="5790818" y="3734283"/>
            <a:ext cx="1754266" cy="253916"/>
          </a:xfrm>
          <a:prstGeom prst="rect">
            <a:avLst/>
          </a:prstGeom>
          <a:noFill/>
        </p:spPr>
        <p:txBody>
          <a:bodyPr wrap="square" rtlCol="0">
            <a:spAutoFit/>
          </a:bodyPr>
          <a:lstStyle/>
          <a:p>
            <a:pPr algn="ctr"/>
            <a:r>
              <a:rPr lang="en-US" sz="1050" b="1" dirty="0" err="1" smtClean="0">
                <a:solidFill>
                  <a:srgbClr val="21449B"/>
                </a:solidFill>
              </a:rPr>
              <a:t>Update_rate</a:t>
            </a:r>
            <a:r>
              <a:rPr lang="en-US" sz="1050" b="1" dirty="0" smtClean="0">
                <a:solidFill>
                  <a:srgbClr val="21449B"/>
                </a:solidFill>
              </a:rPr>
              <a:t>()</a:t>
            </a:r>
            <a:endParaRPr lang="en-US" sz="1050" b="1" dirty="0">
              <a:solidFill>
                <a:srgbClr val="21449B"/>
              </a:solidFill>
            </a:endParaRPr>
          </a:p>
        </p:txBody>
      </p:sp>
      <p:sp>
        <p:nvSpPr>
          <p:cNvPr id="30" name="TextBox 29"/>
          <p:cNvSpPr txBox="1"/>
          <p:nvPr/>
        </p:nvSpPr>
        <p:spPr>
          <a:xfrm>
            <a:off x="2569106" y="2122911"/>
            <a:ext cx="1571871"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Store Information</a:t>
            </a:r>
            <a:endParaRPr lang="en-US" dirty="0"/>
          </a:p>
        </p:txBody>
      </p:sp>
      <p:sp>
        <p:nvSpPr>
          <p:cNvPr id="31" name="TextBox 30"/>
          <p:cNvSpPr txBox="1"/>
          <p:nvPr/>
        </p:nvSpPr>
        <p:spPr>
          <a:xfrm>
            <a:off x="2544036" y="2831892"/>
            <a:ext cx="1540895"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Calculate Rates</a:t>
            </a:r>
            <a:endParaRPr lang="en-US" dirty="0"/>
          </a:p>
        </p:txBody>
      </p:sp>
      <p:cxnSp>
        <p:nvCxnSpPr>
          <p:cNvPr id="32" name="Shape 33"/>
          <p:cNvCxnSpPr/>
          <p:nvPr/>
        </p:nvCxnSpPr>
        <p:spPr>
          <a:xfrm>
            <a:off x="2223653" y="475778"/>
            <a:ext cx="1375800" cy="0"/>
          </a:xfrm>
          <a:prstGeom prst="straightConnector1">
            <a:avLst/>
          </a:prstGeom>
          <a:noFill/>
          <a:ln w="9525" cap="flat" cmpd="sng">
            <a:solidFill>
              <a:srgbClr val="CCCCCC"/>
            </a:solidFill>
            <a:prstDash val="solid"/>
            <a:round/>
            <a:headEnd type="none" w="lg" len="lg"/>
            <a:tailEnd type="none" w="lg" len="lg"/>
          </a:ln>
        </p:spPr>
      </p:cxnSp>
      <p:cxnSp>
        <p:nvCxnSpPr>
          <p:cNvPr id="33" name="Shape 43"/>
          <p:cNvCxnSpPr/>
          <p:nvPr/>
        </p:nvCxnSpPr>
        <p:spPr>
          <a:xfrm>
            <a:off x="7486650" y="455546"/>
            <a:ext cx="1626837" cy="20234"/>
          </a:xfrm>
          <a:prstGeom prst="straightConnector1">
            <a:avLst/>
          </a:prstGeom>
          <a:noFill/>
          <a:ln w="9525" cap="flat" cmpd="sng">
            <a:solidFill>
              <a:srgbClr val="CCCCCC"/>
            </a:solidFill>
            <a:prstDash val="solid"/>
            <a:round/>
            <a:headEnd type="none" w="lg" len="lg"/>
            <a:tailEnd type="none" w="lg" len="lg"/>
          </a:ln>
        </p:spPr>
      </p:cxnSp>
      <p:sp>
        <p:nvSpPr>
          <p:cNvPr id="34" name="Shape 37"/>
          <p:cNvSpPr txBox="1">
            <a:spLocks noGrp="1"/>
          </p:cNvSpPr>
          <p:nvPr>
            <p:ph type="title"/>
          </p:nvPr>
        </p:nvSpPr>
        <p:spPr>
          <a:xfrm>
            <a:off x="3595912" y="278750"/>
            <a:ext cx="2742544" cy="435599"/>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Passive Coupling</a:t>
            </a:r>
            <a:endParaRPr dirty="0"/>
          </a:p>
        </p:txBody>
      </p:sp>
      <p:sp>
        <p:nvSpPr>
          <p:cNvPr id="40" name="Shape 34"/>
          <p:cNvSpPr/>
          <p:nvPr/>
        </p:nvSpPr>
        <p:spPr>
          <a:xfrm>
            <a:off x="2961558" y="205652"/>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41" name="Shape 490"/>
          <p:cNvGrpSpPr/>
          <p:nvPr/>
        </p:nvGrpSpPr>
        <p:grpSpPr>
          <a:xfrm>
            <a:off x="3062841" y="258731"/>
            <a:ext cx="300669" cy="353889"/>
            <a:chOff x="2594050" y="1631825"/>
            <a:chExt cx="439625" cy="439625"/>
          </a:xfrm>
        </p:grpSpPr>
        <p:sp>
          <p:nvSpPr>
            <p:cNvPr id="42" name="Shape 491"/>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492"/>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493"/>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 name="Shape 494"/>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ustDataLst>
      <p:tags r:id="rId1"/>
    </p:custDataLst>
    <p:extLst>
      <p:ext uri="{BB962C8B-B14F-4D97-AF65-F5344CB8AC3E}">
        <p14:creationId xmlns:p14="http://schemas.microsoft.com/office/powerpoint/2010/main" val="1004470345"/>
      </p:ext>
    </p:extLst>
  </p:cSld>
  <p:clrMapOvr>
    <a:masterClrMapping/>
  </p:clrMapOvr>
  <mc:AlternateContent xmlns:mc="http://schemas.openxmlformats.org/markup-compatibility/2006">
    <mc:Choice xmlns:p14="http://schemas.microsoft.com/office/powerpoint/2010/main" Requires="p14">
      <p:transition spd="slow" p14:dur="2000" advTm="28764"/>
    </mc:Choice>
    <mc:Fallback>
      <p:transition spd="slow" advTm="287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P spid="27" grpId="0"/>
      <p:bldP spid="28" grpId="0"/>
      <p:bldP spid="29" grpId="0"/>
      <p:bldP spid="30"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6032D5-7EBC-CD42-BAE6-08692C5D956C}" type="datetime1">
              <a:rPr lang="nb-NO" smtClean="0"/>
              <a:t>25.04.2018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A96359-3FF0-DC44-97DD-52D0BB2C83F0}" type="slidenum">
              <a:rPr lang="en-US" smtClean="0"/>
              <a:t>38</a:t>
            </a:fld>
            <a:endParaRPr lang="en-US"/>
          </a:p>
        </p:txBody>
      </p:sp>
      <p:sp>
        <p:nvSpPr>
          <p:cNvPr id="70" name="TextBox 69"/>
          <p:cNvSpPr txBox="1"/>
          <p:nvPr/>
        </p:nvSpPr>
        <p:spPr>
          <a:xfrm>
            <a:off x="-1" y="0"/>
            <a:ext cx="2232623" cy="5143500"/>
          </a:xfrm>
          <a:prstGeom prst="rect">
            <a:avLst/>
          </a:prstGeom>
          <a:solidFill>
            <a:schemeClr val="tx1">
              <a:lumMod val="85000"/>
              <a:lumOff val="15000"/>
            </a:schemeClr>
          </a:solidFill>
          <a:ln>
            <a:noFill/>
          </a:ln>
        </p:spPr>
        <p:txBody>
          <a:bodyPr wrap="square" rtlCol="0" anchor="ctr">
            <a:noAutofit/>
          </a:bodyPr>
          <a:lstStyle/>
          <a:p>
            <a:pPr marL="407988" algn="ctr"/>
            <a:r>
              <a:rPr lang="en-US" sz="2400" b="1" i="1" dirty="0" smtClean="0">
                <a:solidFill>
                  <a:srgbClr val="FF9F13"/>
                </a:solidFill>
                <a:latin typeface="Gill Sans Light" charset="0"/>
                <a:ea typeface="Gill Sans Light" charset="0"/>
                <a:cs typeface="Gill Sans Light" charset="0"/>
              </a:rPr>
              <a:t>Simple and Flexible</a:t>
            </a:r>
          </a:p>
        </p:txBody>
      </p:sp>
      <p:sp>
        <p:nvSpPr>
          <p:cNvPr id="76" name="TextBox 75"/>
          <p:cNvSpPr txBox="1"/>
          <p:nvPr/>
        </p:nvSpPr>
        <p:spPr>
          <a:xfrm>
            <a:off x="800100" y="1278082"/>
            <a:ext cx="924791" cy="646331"/>
          </a:xfrm>
          <a:prstGeom prst="rect">
            <a:avLst/>
          </a:prstGeom>
          <a:noFill/>
        </p:spPr>
        <p:txBody>
          <a:bodyPr wrap="square" rtlCol="0">
            <a:spAutoFit/>
          </a:bodyPr>
          <a:lstStyle/>
          <a:p>
            <a:r>
              <a:rPr lang="en-US" sz="3600" b="1" i="1" dirty="0" smtClean="0">
                <a:solidFill>
                  <a:srgbClr val="FF9F13"/>
                </a:solidFill>
                <a:latin typeface="Gill Sans Light" charset="0"/>
                <a:ea typeface="Gill Sans Light" charset="0"/>
                <a:cs typeface="Gill Sans Light" charset="0"/>
              </a:rPr>
              <a:t>#1</a:t>
            </a:r>
            <a:endParaRPr lang="en-US" sz="3600" b="1" i="1" dirty="0">
              <a:solidFill>
                <a:srgbClr val="FF9F13"/>
              </a:solidFill>
              <a:latin typeface="Gill Sans Light" charset="0"/>
              <a:ea typeface="Gill Sans Light" charset="0"/>
              <a:cs typeface="Gill Sans Light" charset="0"/>
            </a:endParaRPr>
          </a:p>
        </p:txBody>
      </p:sp>
      <p:sp>
        <p:nvSpPr>
          <p:cNvPr id="32" name="Rounded Rectangle 31"/>
          <p:cNvSpPr/>
          <p:nvPr/>
        </p:nvSpPr>
        <p:spPr>
          <a:xfrm>
            <a:off x="4515744" y="1344454"/>
            <a:ext cx="1203048" cy="252424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FSE</a:t>
            </a:r>
            <a:endParaRPr lang="en-US" dirty="0"/>
          </a:p>
        </p:txBody>
      </p:sp>
      <p:sp>
        <p:nvSpPr>
          <p:cNvPr id="33" name="Rounded Rectangle 32"/>
          <p:cNvSpPr/>
          <p:nvPr/>
        </p:nvSpPr>
        <p:spPr>
          <a:xfrm>
            <a:off x="7668741" y="1354110"/>
            <a:ext cx="931062" cy="42778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Flow 1</a:t>
            </a:r>
            <a:endParaRPr lang="en-US" dirty="0"/>
          </a:p>
        </p:txBody>
      </p:sp>
      <p:sp>
        <p:nvSpPr>
          <p:cNvPr id="34" name="Rounded Rectangle 33"/>
          <p:cNvSpPr/>
          <p:nvPr/>
        </p:nvSpPr>
        <p:spPr>
          <a:xfrm>
            <a:off x="7668740" y="2255232"/>
            <a:ext cx="931062" cy="49145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Flow </a:t>
            </a:r>
            <a:r>
              <a:rPr lang="en-US" dirty="0"/>
              <a:t>2</a:t>
            </a:r>
          </a:p>
        </p:txBody>
      </p:sp>
      <p:cxnSp>
        <p:nvCxnSpPr>
          <p:cNvPr id="35" name="Straight Arrow Connector 34"/>
          <p:cNvCxnSpPr/>
          <p:nvPr/>
        </p:nvCxnSpPr>
        <p:spPr>
          <a:xfrm flipH="1">
            <a:off x="5718792" y="2316580"/>
            <a:ext cx="193672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8134271" y="2918672"/>
            <a:ext cx="0" cy="417103"/>
          </a:xfrm>
          <a:prstGeom prst="straightConnector1">
            <a:avLst/>
          </a:prstGeom>
          <a:ln w="38100" cmpd="sng">
            <a:prstDash val="sysDash"/>
            <a:tailEnd type="none"/>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914475" y="2001316"/>
            <a:ext cx="1754266" cy="253916"/>
          </a:xfrm>
          <a:prstGeom prst="rect">
            <a:avLst/>
          </a:prstGeom>
          <a:noFill/>
        </p:spPr>
        <p:txBody>
          <a:bodyPr wrap="square" rtlCol="0">
            <a:spAutoFit/>
          </a:bodyPr>
          <a:lstStyle/>
          <a:p>
            <a:pPr algn="ctr"/>
            <a:r>
              <a:rPr lang="en-US" sz="1050" b="1" dirty="0" err="1" smtClean="0">
                <a:solidFill>
                  <a:schemeClr val="accent5"/>
                </a:solidFill>
              </a:rPr>
              <a:t>Update_rate</a:t>
            </a:r>
            <a:r>
              <a:rPr lang="en-US" sz="1050" b="1" dirty="0" smtClean="0">
                <a:solidFill>
                  <a:schemeClr val="accent5"/>
                </a:solidFill>
              </a:rPr>
              <a:t>()</a:t>
            </a:r>
            <a:endParaRPr lang="en-US" sz="1050" b="1" dirty="0">
              <a:solidFill>
                <a:schemeClr val="accent5"/>
              </a:solidFill>
            </a:endParaRPr>
          </a:p>
        </p:txBody>
      </p:sp>
      <p:cxnSp>
        <p:nvCxnSpPr>
          <p:cNvPr id="38" name="Straight Arrow Connector 37"/>
          <p:cNvCxnSpPr/>
          <p:nvPr/>
        </p:nvCxnSpPr>
        <p:spPr>
          <a:xfrm flipH="1">
            <a:off x="5732019" y="1666176"/>
            <a:ext cx="1936722" cy="0"/>
          </a:xfrm>
          <a:prstGeom prst="straightConnector1">
            <a:avLst/>
          </a:prstGeom>
          <a:ln w="3810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9" name="Rounded Rectangle 38"/>
          <p:cNvSpPr/>
          <p:nvPr/>
        </p:nvSpPr>
        <p:spPr>
          <a:xfrm>
            <a:off x="7668741" y="3440912"/>
            <a:ext cx="931062" cy="42778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Flow n</a:t>
            </a:r>
            <a:endParaRPr lang="en-US" dirty="0"/>
          </a:p>
        </p:txBody>
      </p:sp>
      <p:sp>
        <p:nvSpPr>
          <p:cNvPr id="40" name="TextBox 39"/>
          <p:cNvSpPr txBox="1"/>
          <p:nvPr/>
        </p:nvSpPr>
        <p:spPr>
          <a:xfrm>
            <a:off x="5914475" y="1667163"/>
            <a:ext cx="1754266" cy="253916"/>
          </a:xfrm>
          <a:prstGeom prst="rect">
            <a:avLst/>
          </a:prstGeom>
          <a:noFill/>
        </p:spPr>
        <p:txBody>
          <a:bodyPr wrap="square" rtlCol="0">
            <a:spAutoFit/>
          </a:bodyPr>
          <a:lstStyle/>
          <a:p>
            <a:pPr algn="ctr"/>
            <a:r>
              <a:rPr lang="en-US" sz="1050" b="1" dirty="0" err="1" smtClean="0">
                <a:solidFill>
                  <a:srgbClr val="21449B"/>
                </a:solidFill>
              </a:rPr>
              <a:t>New_Rate</a:t>
            </a:r>
            <a:endParaRPr lang="en-US" sz="1050" b="1" dirty="0">
              <a:solidFill>
                <a:srgbClr val="21449B"/>
              </a:solidFill>
            </a:endParaRPr>
          </a:p>
        </p:txBody>
      </p:sp>
      <p:cxnSp>
        <p:nvCxnSpPr>
          <p:cNvPr id="41" name="Straight Arrow Connector 40"/>
          <p:cNvCxnSpPr/>
          <p:nvPr/>
        </p:nvCxnSpPr>
        <p:spPr>
          <a:xfrm flipH="1">
            <a:off x="5718792" y="2499418"/>
            <a:ext cx="1936722" cy="0"/>
          </a:xfrm>
          <a:prstGeom prst="straightConnector1">
            <a:avLst/>
          </a:prstGeom>
          <a:ln w="3810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5718792" y="3634901"/>
            <a:ext cx="1936722" cy="0"/>
          </a:xfrm>
          <a:prstGeom prst="straightConnector1">
            <a:avLst/>
          </a:prstGeom>
          <a:ln w="3810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914475" y="2619727"/>
            <a:ext cx="1754266" cy="253916"/>
          </a:xfrm>
          <a:prstGeom prst="rect">
            <a:avLst/>
          </a:prstGeom>
          <a:noFill/>
        </p:spPr>
        <p:txBody>
          <a:bodyPr wrap="square" rtlCol="0">
            <a:spAutoFit/>
          </a:bodyPr>
          <a:lstStyle/>
          <a:p>
            <a:pPr algn="ctr"/>
            <a:r>
              <a:rPr lang="en-US" sz="1050" b="1" dirty="0" err="1" smtClean="0">
                <a:solidFill>
                  <a:srgbClr val="21449B"/>
                </a:solidFill>
              </a:rPr>
              <a:t>New_Rate</a:t>
            </a:r>
            <a:endParaRPr lang="en-US" sz="1050" b="1" dirty="0">
              <a:solidFill>
                <a:srgbClr val="21449B"/>
              </a:solidFill>
            </a:endParaRPr>
          </a:p>
        </p:txBody>
      </p:sp>
      <p:sp>
        <p:nvSpPr>
          <p:cNvPr id="44" name="TextBox 43"/>
          <p:cNvSpPr txBox="1"/>
          <p:nvPr/>
        </p:nvSpPr>
        <p:spPr>
          <a:xfrm>
            <a:off x="5914475" y="3741741"/>
            <a:ext cx="1754266" cy="253916"/>
          </a:xfrm>
          <a:prstGeom prst="rect">
            <a:avLst/>
          </a:prstGeom>
          <a:noFill/>
        </p:spPr>
        <p:txBody>
          <a:bodyPr wrap="square" rtlCol="0">
            <a:spAutoFit/>
          </a:bodyPr>
          <a:lstStyle/>
          <a:p>
            <a:pPr algn="ctr"/>
            <a:r>
              <a:rPr lang="en-US" sz="1050" b="1" dirty="0" err="1" smtClean="0">
                <a:solidFill>
                  <a:srgbClr val="21449B"/>
                </a:solidFill>
              </a:rPr>
              <a:t>New_Rate</a:t>
            </a:r>
            <a:endParaRPr lang="en-US" sz="1050" b="1" dirty="0">
              <a:solidFill>
                <a:srgbClr val="21449B"/>
              </a:solidFill>
            </a:endParaRPr>
          </a:p>
        </p:txBody>
      </p:sp>
      <p:sp>
        <p:nvSpPr>
          <p:cNvPr id="45" name="TextBox 44"/>
          <p:cNvSpPr txBox="1"/>
          <p:nvPr/>
        </p:nvSpPr>
        <p:spPr>
          <a:xfrm>
            <a:off x="2601761" y="1568003"/>
            <a:ext cx="1700581"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Store Information</a:t>
            </a:r>
            <a:endParaRPr lang="en-US" dirty="0"/>
          </a:p>
        </p:txBody>
      </p:sp>
      <p:sp>
        <p:nvSpPr>
          <p:cNvPr id="46" name="TextBox 45"/>
          <p:cNvSpPr txBox="1"/>
          <p:nvPr/>
        </p:nvSpPr>
        <p:spPr>
          <a:xfrm>
            <a:off x="2579022" y="2316580"/>
            <a:ext cx="1723320"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Calculate Rates</a:t>
            </a:r>
            <a:endParaRPr lang="en-US" dirty="0"/>
          </a:p>
        </p:txBody>
      </p:sp>
      <p:cxnSp>
        <p:nvCxnSpPr>
          <p:cNvPr id="47" name="Shape 33"/>
          <p:cNvCxnSpPr/>
          <p:nvPr/>
        </p:nvCxnSpPr>
        <p:spPr>
          <a:xfrm>
            <a:off x="2223653" y="475778"/>
            <a:ext cx="1375800" cy="0"/>
          </a:xfrm>
          <a:prstGeom prst="straightConnector1">
            <a:avLst/>
          </a:prstGeom>
          <a:noFill/>
          <a:ln w="9525" cap="flat" cmpd="sng">
            <a:solidFill>
              <a:srgbClr val="CCCCCC"/>
            </a:solidFill>
            <a:prstDash val="solid"/>
            <a:round/>
            <a:headEnd type="none" w="lg" len="lg"/>
            <a:tailEnd type="none" w="lg" len="lg"/>
          </a:ln>
        </p:spPr>
      </p:cxnSp>
      <p:sp>
        <p:nvSpPr>
          <p:cNvPr id="48" name="Shape 34"/>
          <p:cNvSpPr/>
          <p:nvPr/>
        </p:nvSpPr>
        <p:spPr>
          <a:xfrm>
            <a:off x="2962802" y="255289"/>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cxnSp>
        <p:nvCxnSpPr>
          <p:cNvPr id="49" name="Shape 43"/>
          <p:cNvCxnSpPr/>
          <p:nvPr/>
        </p:nvCxnSpPr>
        <p:spPr>
          <a:xfrm>
            <a:off x="7486650" y="455546"/>
            <a:ext cx="1626837" cy="20234"/>
          </a:xfrm>
          <a:prstGeom prst="straightConnector1">
            <a:avLst/>
          </a:prstGeom>
          <a:noFill/>
          <a:ln w="9525" cap="flat" cmpd="sng">
            <a:solidFill>
              <a:srgbClr val="CCCCCC"/>
            </a:solidFill>
            <a:prstDash val="solid"/>
            <a:round/>
            <a:headEnd type="none" w="lg" len="lg"/>
            <a:tailEnd type="none" w="lg" len="lg"/>
          </a:ln>
        </p:spPr>
      </p:cxnSp>
      <p:sp>
        <p:nvSpPr>
          <p:cNvPr id="51" name="Shape 37"/>
          <p:cNvSpPr txBox="1">
            <a:spLocks noGrp="1"/>
          </p:cNvSpPr>
          <p:nvPr>
            <p:ph type="title"/>
          </p:nvPr>
        </p:nvSpPr>
        <p:spPr>
          <a:xfrm>
            <a:off x="3595912" y="278750"/>
            <a:ext cx="2742544" cy="435599"/>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Active Coupling</a:t>
            </a:r>
            <a:endParaRPr dirty="0"/>
          </a:p>
        </p:txBody>
      </p:sp>
      <p:grpSp>
        <p:nvGrpSpPr>
          <p:cNvPr id="61" name="Shape 490"/>
          <p:cNvGrpSpPr/>
          <p:nvPr/>
        </p:nvGrpSpPr>
        <p:grpSpPr>
          <a:xfrm>
            <a:off x="3071178" y="278749"/>
            <a:ext cx="300669" cy="353889"/>
            <a:chOff x="2594050" y="1631825"/>
            <a:chExt cx="439625" cy="439625"/>
          </a:xfrm>
        </p:grpSpPr>
        <p:sp>
          <p:nvSpPr>
            <p:cNvPr id="62" name="Shape 491"/>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 name="Shape 492"/>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493"/>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494"/>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ustDataLst>
      <p:tags r:id="rId1"/>
    </p:custDataLst>
    <p:extLst>
      <p:ext uri="{BB962C8B-B14F-4D97-AF65-F5344CB8AC3E}">
        <p14:creationId xmlns:p14="http://schemas.microsoft.com/office/powerpoint/2010/main" val="937812776"/>
      </p:ext>
    </p:extLst>
  </p:cSld>
  <p:clrMapOvr>
    <a:masterClrMapping/>
  </p:clrMapOvr>
  <mc:AlternateContent xmlns:mc="http://schemas.openxmlformats.org/markup-compatibility/2006">
    <mc:Choice xmlns:p14="http://schemas.microsoft.com/office/powerpoint/2010/main" Requires="p14">
      <p:transition spd="slow" p14:dur="2000" advTm="18194"/>
    </mc:Choice>
    <mc:Fallback>
      <p:transition spd="slow" advTm="181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3" grpId="0"/>
      <p:bldP spid="44" grpId="0"/>
      <p:bldP spid="45" grpId="0" animBg="1"/>
      <p:bldP spid="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vgque-draft-r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161" y="1500896"/>
            <a:ext cx="1964621" cy="1371942"/>
          </a:xfrm>
          <a:prstGeom prst="rect">
            <a:avLst/>
          </a:prstGeom>
        </p:spPr>
      </p:pic>
      <p:sp>
        <p:nvSpPr>
          <p:cNvPr id="8" name="TextBox 7"/>
          <p:cNvSpPr txBox="1"/>
          <p:nvPr/>
        </p:nvSpPr>
        <p:spPr>
          <a:xfrm>
            <a:off x="1213431" y="1000892"/>
            <a:ext cx="704331" cy="253916"/>
          </a:xfrm>
          <a:prstGeom prst="rect">
            <a:avLst/>
          </a:prstGeom>
          <a:noFill/>
        </p:spPr>
        <p:txBody>
          <a:bodyPr wrap="square" rtlCol="0">
            <a:spAutoFit/>
          </a:bodyPr>
          <a:lstStyle/>
          <a:p>
            <a:pPr algn="ctr"/>
            <a:r>
              <a:rPr lang="en-US" sz="1050" b="1" dirty="0">
                <a:solidFill>
                  <a:srgbClr val="1F497D"/>
                </a:solidFill>
              </a:rPr>
              <a:t>RAP</a:t>
            </a:r>
          </a:p>
        </p:txBody>
      </p:sp>
      <p:sp>
        <p:nvSpPr>
          <p:cNvPr id="9" name="TextBox 8"/>
          <p:cNvSpPr txBox="1"/>
          <p:nvPr/>
        </p:nvSpPr>
        <p:spPr>
          <a:xfrm>
            <a:off x="4797500" y="999520"/>
            <a:ext cx="704331" cy="253916"/>
          </a:xfrm>
          <a:prstGeom prst="rect">
            <a:avLst/>
          </a:prstGeom>
          <a:noFill/>
        </p:spPr>
        <p:txBody>
          <a:bodyPr wrap="square" rtlCol="0">
            <a:spAutoFit/>
          </a:bodyPr>
          <a:lstStyle/>
          <a:p>
            <a:pPr algn="ctr"/>
            <a:r>
              <a:rPr lang="en-US" sz="1050" b="1" dirty="0">
                <a:solidFill>
                  <a:schemeClr val="accent1"/>
                </a:solidFill>
              </a:rPr>
              <a:t>TFRC</a:t>
            </a:r>
          </a:p>
        </p:txBody>
      </p:sp>
      <p:sp>
        <p:nvSpPr>
          <p:cNvPr id="10" name="TextBox 9"/>
          <p:cNvSpPr txBox="1"/>
          <p:nvPr/>
        </p:nvSpPr>
        <p:spPr>
          <a:xfrm>
            <a:off x="4265532" y="1987257"/>
            <a:ext cx="704331" cy="577081"/>
          </a:xfrm>
          <a:prstGeom prst="rect">
            <a:avLst/>
          </a:prstGeom>
          <a:noFill/>
        </p:spPr>
        <p:txBody>
          <a:bodyPr wrap="square" rtlCol="0">
            <a:spAutoFit/>
          </a:bodyPr>
          <a:lstStyle/>
          <a:p>
            <a:pPr algn="ctr"/>
            <a:r>
              <a:rPr lang="en-US" sz="1050" dirty="0">
                <a:solidFill>
                  <a:srgbClr val="FF0000"/>
                </a:solidFill>
              </a:rPr>
              <a:t>Average Queue</a:t>
            </a:r>
          </a:p>
          <a:p>
            <a:pPr algn="ctr"/>
            <a:r>
              <a:rPr lang="en-US" sz="1050" dirty="0">
                <a:solidFill>
                  <a:srgbClr val="FF0000"/>
                </a:solidFill>
              </a:rPr>
              <a:t>Length</a:t>
            </a:r>
          </a:p>
        </p:txBody>
      </p:sp>
      <p:pic>
        <p:nvPicPr>
          <p:cNvPr id="11" name="Picture 10" descr="avgque-draft-tfr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666" y="1500896"/>
            <a:ext cx="2117657" cy="1478811"/>
          </a:xfrm>
          <a:prstGeom prst="rect">
            <a:avLst/>
          </a:prstGeom>
        </p:spPr>
      </p:pic>
      <p:cxnSp>
        <p:nvCxnSpPr>
          <p:cNvPr id="12" name="Straight Connector 11"/>
          <p:cNvCxnSpPr/>
          <p:nvPr/>
        </p:nvCxnSpPr>
        <p:spPr>
          <a:xfrm flipH="1">
            <a:off x="1817145" y="3119305"/>
            <a:ext cx="5976749"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18" name="Picture 17" descr="lossratio-draft-ra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4162" y="3374216"/>
            <a:ext cx="2052840" cy="1435553"/>
          </a:xfrm>
          <a:prstGeom prst="rect">
            <a:avLst/>
          </a:prstGeom>
        </p:spPr>
      </p:pic>
      <p:pic>
        <p:nvPicPr>
          <p:cNvPr id="19" name="Picture 18" descr="lossratio-draft-tfr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9666" y="3358082"/>
            <a:ext cx="2117657" cy="1480879"/>
          </a:xfrm>
          <a:prstGeom prst="rect">
            <a:avLst/>
          </a:prstGeom>
        </p:spPr>
      </p:pic>
      <p:sp>
        <p:nvSpPr>
          <p:cNvPr id="20" name="TextBox 19"/>
          <p:cNvSpPr txBox="1"/>
          <p:nvPr/>
        </p:nvSpPr>
        <p:spPr>
          <a:xfrm>
            <a:off x="4265532" y="3718228"/>
            <a:ext cx="744578" cy="577081"/>
          </a:xfrm>
          <a:prstGeom prst="rect">
            <a:avLst/>
          </a:prstGeom>
          <a:noFill/>
        </p:spPr>
        <p:txBody>
          <a:bodyPr wrap="square" rtlCol="0">
            <a:spAutoFit/>
          </a:bodyPr>
          <a:lstStyle/>
          <a:p>
            <a:pPr algn="ctr"/>
            <a:r>
              <a:rPr lang="en-US" sz="1050" dirty="0">
                <a:solidFill>
                  <a:srgbClr val="FF0000"/>
                </a:solidFill>
              </a:rPr>
              <a:t>Packet</a:t>
            </a:r>
          </a:p>
          <a:p>
            <a:pPr algn="ctr"/>
            <a:r>
              <a:rPr lang="en-US" sz="1050" dirty="0">
                <a:solidFill>
                  <a:srgbClr val="FF0000"/>
                </a:solidFill>
              </a:rPr>
              <a:t>Loss Ratio</a:t>
            </a:r>
          </a:p>
        </p:txBody>
      </p:sp>
      <p:cxnSp>
        <p:nvCxnSpPr>
          <p:cNvPr id="23" name="Straight Arrow Connector 22"/>
          <p:cNvCxnSpPr/>
          <p:nvPr/>
        </p:nvCxnSpPr>
        <p:spPr>
          <a:xfrm flipH="1" flipV="1">
            <a:off x="6730690" y="2052704"/>
            <a:ext cx="927411" cy="6117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113042" y="2664422"/>
            <a:ext cx="545059" cy="120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383872" y="3129406"/>
            <a:ext cx="704331" cy="253916"/>
          </a:xfrm>
          <a:prstGeom prst="rect">
            <a:avLst/>
          </a:prstGeom>
          <a:noFill/>
        </p:spPr>
        <p:txBody>
          <a:bodyPr wrap="square" rtlCol="0">
            <a:spAutoFit/>
          </a:bodyPr>
          <a:lstStyle/>
          <a:p>
            <a:pPr algn="ctr"/>
            <a:r>
              <a:rPr lang="en-US" sz="1050" dirty="0">
                <a:solidFill>
                  <a:srgbClr val="FF0000"/>
                </a:solidFill>
              </a:rPr>
              <a:t>Why?</a:t>
            </a:r>
          </a:p>
        </p:txBody>
      </p:sp>
      <p:sp>
        <p:nvSpPr>
          <p:cNvPr id="3" name="Slide Number Placeholder 2"/>
          <p:cNvSpPr>
            <a:spLocks noGrp="1"/>
          </p:cNvSpPr>
          <p:nvPr>
            <p:ph type="sldNum" sz="quarter" idx="12"/>
          </p:nvPr>
        </p:nvSpPr>
        <p:spPr/>
        <p:txBody>
          <a:bodyPr/>
          <a:lstStyle/>
          <a:p>
            <a:fld id="{5A3EEB00-6CBE-0747-AC35-BBA0D81F1CF5}" type="slidenum">
              <a:rPr lang="en-US" smtClean="0"/>
              <a:t>39</a:t>
            </a:fld>
            <a:endParaRPr lang="en-US"/>
          </a:p>
        </p:txBody>
      </p:sp>
      <p:sp>
        <p:nvSpPr>
          <p:cNvPr id="16" name="Title 1"/>
          <p:cNvSpPr txBox="1">
            <a:spLocks/>
          </p:cNvSpPr>
          <p:nvPr/>
        </p:nvSpPr>
        <p:spPr>
          <a:xfrm>
            <a:off x="2215542" y="335731"/>
            <a:ext cx="6809700" cy="435599"/>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Lora"/>
              <a:buNone/>
              <a:defRPr sz="2000" b="1" i="0" u="none" strike="noStrike" cap="none">
                <a:solidFill>
                  <a:srgbClr val="000000"/>
                </a:solidFill>
                <a:latin typeface="Lora"/>
                <a:ea typeface="Lora"/>
                <a:cs typeface="Lora"/>
                <a:sym typeface="Lora"/>
              </a:defRPr>
            </a:lvl1pPr>
            <a:lvl2pPr lvl="1">
              <a:spcBef>
                <a:spcPts val="0"/>
              </a:spcBef>
              <a:buSzPct val="100000"/>
              <a:buFont typeface="Lora"/>
              <a:buNone/>
              <a:defRPr sz="2000" b="1">
                <a:latin typeface="Lora"/>
                <a:ea typeface="Lora"/>
                <a:cs typeface="Lora"/>
                <a:sym typeface="Lora"/>
              </a:defRPr>
            </a:lvl2pPr>
            <a:lvl3pPr lvl="2">
              <a:spcBef>
                <a:spcPts val="0"/>
              </a:spcBef>
              <a:buSzPct val="100000"/>
              <a:buFont typeface="Lora"/>
              <a:buNone/>
              <a:defRPr sz="2000" b="1">
                <a:latin typeface="Lora"/>
                <a:ea typeface="Lora"/>
                <a:cs typeface="Lora"/>
                <a:sym typeface="Lora"/>
              </a:defRPr>
            </a:lvl3pPr>
            <a:lvl4pPr lvl="3">
              <a:spcBef>
                <a:spcPts val="0"/>
              </a:spcBef>
              <a:buSzPct val="100000"/>
              <a:buFont typeface="Lora"/>
              <a:buNone/>
              <a:defRPr sz="2000" b="1">
                <a:latin typeface="Lora"/>
                <a:ea typeface="Lora"/>
                <a:cs typeface="Lora"/>
                <a:sym typeface="Lora"/>
              </a:defRPr>
            </a:lvl4pPr>
            <a:lvl5pPr lvl="4">
              <a:spcBef>
                <a:spcPts val="0"/>
              </a:spcBef>
              <a:buSzPct val="100000"/>
              <a:buFont typeface="Lora"/>
              <a:buNone/>
              <a:defRPr sz="2000" b="1">
                <a:latin typeface="Lora"/>
                <a:ea typeface="Lora"/>
                <a:cs typeface="Lora"/>
                <a:sym typeface="Lora"/>
              </a:defRPr>
            </a:lvl5pPr>
            <a:lvl6pPr lvl="5">
              <a:spcBef>
                <a:spcPts val="0"/>
              </a:spcBef>
              <a:buSzPct val="100000"/>
              <a:buFont typeface="Lora"/>
              <a:buNone/>
              <a:defRPr sz="2000" b="1">
                <a:latin typeface="Lora"/>
                <a:ea typeface="Lora"/>
                <a:cs typeface="Lora"/>
                <a:sym typeface="Lora"/>
              </a:defRPr>
            </a:lvl6pPr>
            <a:lvl7pPr lvl="6">
              <a:spcBef>
                <a:spcPts val="0"/>
              </a:spcBef>
              <a:buSzPct val="100000"/>
              <a:buFont typeface="Lora"/>
              <a:buNone/>
              <a:defRPr sz="2000" b="1">
                <a:latin typeface="Lora"/>
                <a:ea typeface="Lora"/>
                <a:cs typeface="Lora"/>
                <a:sym typeface="Lora"/>
              </a:defRPr>
            </a:lvl7pPr>
            <a:lvl8pPr lvl="7">
              <a:spcBef>
                <a:spcPts val="0"/>
              </a:spcBef>
              <a:buSzPct val="100000"/>
              <a:buFont typeface="Lora"/>
              <a:buNone/>
              <a:defRPr sz="2000" b="1">
                <a:latin typeface="Lora"/>
                <a:ea typeface="Lora"/>
                <a:cs typeface="Lora"/>
                <a:sym typeface="Lora"/>
              </a:defRPr>
            </a:lvl8pPr>
            <a:lvl9pPr lvl="8">
              <a:spcBef>
                <a:spcPts val="0"/>
              </a:spcBef>
              <a:buSzPct val="100000"/>
              <a:buFont typeface="Lora"/>
              <a:buNone/>
              <a:defRPr sz="2000" b="1">
                <a:latin typeface="Lora"/>
                <a:ea typeface="Lora"/>
                <a:cs typeface="Lora"/>
                <a:sym typeface="Lora"/>
              </a:defRPr>
            </a:lvl9pPr>
          </a:lstStyle>
          <a:p>
            <a:r>
              <a:rPr lang="en-US" dirty="0" smtClean="0"/>
              <a:t>RAP and TFRC</a:t>
            </a:r>
            <a:endParaRPr lang="en-US" dirty="0"/>
          </a:p>
        </p:txBody>
      </p:sp>
      <p:cxnSp>
        <p:nvCxnSpPr>
          <p:cNvPr id="30" name="Shape 33"/>
          <p:cNvCxnSpPr/>
          <p:nvPr/>
        </p:nvCxnSpPr>
        <p:spPr>
          <a:xfrm flipV="1">
            <a:off x="0" y="548472"/>
            <a:ext cx="1917762" cy="10118"/>
          </a:xfrm>
          <a:prstGeom prst="straightConnector1">
            <a:avLst/>
          </a:prstGeom>
          <a:noFill/>
          <a:ln w="9525" cap="flat" cmpd="sng">
            <a:solidFill>
              <a:srgbClr val="CCCCCC"/>
            </a:solidFill>
            <a:prstDash val="solid"/>
            <a:round/>
            <a:headEnd type="none" w="lg" len="lg"/>
            <a:tailEnd type="none" w="lg" len="lg"/>
          </a:ln>
        </p:spPr>
      </p:cxnSp>
      <p:cxnSp>
        <p:nvCxnSpPr>
          <p:cNvPr id="31" name="Shape 43"/>
          <p:cNvCxnSpPr/>
          <p:nvPr/>
        </p:nvCxnSpPr>
        <p:spPr>
          <a:xfrm flipV="1">
            <a:off x="5620460" y="558589"/>
            <a:ext cx="3523540" cy="1"/>
          </a:xfrm>
          <a:prstGeom prst="straightConnector1">
            <a:avLst/>
          </a:prstGeom>
          <a:noFill/>
          <a:ln w="9525" cap="flat" cmpd="sng">
            <a:solidFill>
              <a:srgbClr val="CCCCCC"/>
            </a:solidFill>
            <a:prstDash val="solid"/>
            <a:round/>
            <a:headEnd type="none" w="lg" len="lg"/>
            <a:tailEnd type="none" w="lg" len="lg"/>
          </a:ln>
        </p:spPr>
      </p:cxnSp>
      <p:sp>
        <p:nvSpPr>
          <p:cNvPr id="33" name="Shape 34"/>
          <p:cNvSpPr/>
          <p:nvPr/>
        </p:nvSpPr>
        <p:spPr>
          <a:xfrm>
            <a:off x="815686" y="318942"/>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41" name="Shape 618"/>
          <p:cNvGrpSpPr/>
          <p:nvPr/>
        </p:nvGrpSpPr>
        <p:grpSpPr>
          <a:xfrm>
            <a:off x="890010" y="414381"/>
            <a:ext cx="369504" cy="268182"/>
            <a:chOff x="4604550" y="3714775"/>
            <a:chExt cx="439625" cy="319075"/>
          </a:xfrm>
        </p:grpSpPr>
        <p:sp>
          <p:nvSpPr>
            <p:cNvPr id="42"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71225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6" name="Rectangle 5"/>
          <p:cNvSpPr/>
          <p:nvPr/>
        </p:nvSpPr>
        <p:spPr>
          <a:xfrm>
            <a:off x="922187" y="169818"/>
            <a:ext cx="2521318" cy="440871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2" name="Date Placeholder 1"/>
          <p:cNvSpPr>
            <a:spLocks noGrp="1"/>
          </p:cNvSpPr>
          <p:nvPr>
            <p:ph type="dt" sz="half" idx="10"/>
          </p:nvPr>
        </p:nvSpPr>
        <p:spPr/>
        <p:txBody>
          <a:bodyPr/>
          <a:lstStyle/>
          <a:p>
            <a:fld id="{85DF8373-C212-4B46-9D6B-4EB63A971BE7}" type="datetime1">
              <a:rPr lang="nb-NO" smtClean="0"/>
              <a:t>25.04.2018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96359-3FF0-DC44-97DD-52D0BB2C83F0}" type="slidenum">
              <a:rPr lang="en-US" smtClean="0"/>
              <a:t>4</a:t>
            </a:fld>
            <a:endParaRPr lang="en-US"/>
          </a:p>
        </p:txBody>
      </p:sp>
      <p:sp>
        <p:nvSpPr>
          <p:cNvPr id="20" name="Rectangle 19"/>
          <p:cNvSpPr/>
          <p:nvPr/>
        </p:nvSpPr>
        <p:spPr bwMode="auto">
          <a:xfrm>
            <a:off x="1667741" y="369332"/>
            <a:ext cx="1098082" cy="499955"/>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50800" tIns="50800" rIns="50800" bIns="50800" anchor="ctr"/>
          <a:lstStyle/>
          <a:p>
            <a:pPr marL="228600">
              <a:defRPr/>
            </a:pPr>
            <a:r>
              <a:rPr lang="en-US" spc="-100" dirty="0">
                <a:solidFill>
                  <a:srgbClr val="000000"/>
                </a:solidFill>
                <a:latin typeface="Helvetica Light" charset="0"/>
                <a:ea typeface="ＭＳ Ｐゴシック" charset="0"/>
                <a:cs typeface="Helvetica Light" charset="0"/>
              </a:rPr>
              <a:t>Flow 1</a:t>
            </a:r>
          </a:p>
        </p:txBody>
      </p:sp>
      <p:sp>
        <p:nvSpPr>
          <p:cNvPr id="21" name="Can 20"/>
          <p:cNvSpPr/>
          <p:nvPr/>
        </p:nvSpPr>
        <p:spPr bwMode="auto">
          <a:xfrm rot="5400000">
            <a:off x="4869169" y="959796"/>
            <a:ext cx="1366839" cy="2490967"/>
          </a:xfrm>
          <a:prstGeom prst="can">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50800" tIns="50800" rIns="50800" bIns="50800" anchor="ctr"/>
          <a:lstStyle/>
          <a:p>
            <a:pPr marL="228600">
              <a:defRPr/>
            </a:pPr>
            <a:endParaRPr lang="en-US">
              <a:solidFill>
                <a:srgbClr val="000000"/>
              </a:solidFill>
              <a:latin typeface="Helvetica Light" charset="0"/>
              <a:ea typeface="ＭＳ Ｐゴシック" charset="0"/>
              <a:cs typeface="Helvetica Light" charset="0"/>
            </a:endParaRPr>
          </a:p>
        </p:txBody>
      </p:sp>
      <p:cxnSp>
        <p:nvCxnSpPr>
          <p:cNvPr id="22" name="Straight Connector 21"/>
          <p:cNvCxnSpPr/>
          <p:nvPr/>
        </p:nvCxnSpPr>
        <p:spPr bwMode="auto">
          <a:xfrm>
            <a:off x="4367993" y="1626372"/>
            <a:ext cx="2296329" cy="0"/>
          </a:xfrm>
          <a:prstGeom prst="line">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23" name="Straight Connector 22"/>
          <p:cNvCxnSpPr/>
          <p:nvPr/>
        </p:nvCxnSpPr>
        <p:spPr bwMode="auto">
          <a:xfrm>
            <a:off x="4307105" y="1879484"/>
            <a:ext cx="2490967" cy="0"/>
          </a:xfrm>
          <a:prstGeom prst="line">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24" name="Straight Connector 23"/>
          <p:cNvCxnSpPr/>
          <p:nvPr/>
        </p:nvCxnSpPr>
        <p:spPr bwMode="auto">
          <a:xfrm>
            <a:off x="4307105" y="2205280"/>
            <a:ext cx="2490967" cy="0"/>
          </a:xfrm>
          <a:prstGeom prst="line">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25" name="Straight Connector 24"/>
          <p:cNvCxnSpPr/>
          <p:nvPr/>
        </p:nvCxnSpPr>
        <p:spPr bwMode="auto">
          <a:xfrm>
            <a:off x="4367993" y="2752497"/>
            <a:ext cx="2296329" cy="0"/>
          </a:xfrm>
          <a:prstGeom prst="line">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26" name="Straight Arrow Connector 25"/>
          <p:cNvCxnSpPr/>
          <p:nvPr/>
        </p:nvCxnSpPr>
        <p:spPr bwMode="auto">
          <a:xfrm flipV="1">
            <a:off x="6664322" y="1268651"/>
            <a:ext cx="576263" cy="360362"/>
          </a:xfrm>
          <a:prstGeom prst="straightConnector1">
            <a:avLst/>
          </a:prstGeom>
          <a:blipFill dpi="0" rotWithShape="0">
            <a:blip r:embed="rId4"/>
            <a:srcRect/>
            <a:tile tx="0" ty="0" sx="100000" sy="100000" flip="none" algn="tl"/>
          </a:blipFill>
          <a:ln w="25400" cap="flat" cmpd="sng" algn="ctr">
            <a:solidFill>
              <a:srgbClr val="00882B"/>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27" name="Straight Arrow Connector 26"/>
          <p:cNvCxnSpPr/>
          <p:nvPr/>
        </p:nvCxnSpPr>
        <p:spPr bwMode="auto">
          <a:xfrm flipV="1">
            <a:off x="6798072" y="1735022"/>
            <a:ext cx="863600" cy="144462"/>
          </a:xfrm>
          <a:prstGeom prst="straightConnector1">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28" name="Straight Arrow Connector 27"/>
          <p:cNvCxnSpPr/>
          <p:nvPr/>
        </p:nvCxnSpPr>
        <p:spPr bwMode="auto">
          <a:xfrm flipV="1">
            <a:off x="6799260" y="2170355"/>
            <a:ext cx="882650" cy="34925"/>
          </a:xfrm>
          <a:prstGeom prst="straightConnector1">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29" name="Straight Arrow Connector 28"/>
          <p:cNvCxnSpPr/>
          <p:nvPr/>
        </p:nvCxnSpPr>
        <p:spPr bwMode="auto">
          <a:xfrm>
            <a:off x="6664322" y="2752497"/>
            <a:ext cx="792163" cy="0"/>
          </a:xfrm>
          <a:prstGeom prst="straightConnector1">
            <a:avLst/>
          </a:prstGeom>
          <a:blipFill dpi="0" rotWithShape="0">
            <a:blip r:embed="rId4"/>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30" name="Straight Connector 29"/>
          <p:cNvCxnSpPr/>
          <p:nvPr/>
        </p:nvCxnSpPr>
        <p:spPr bwMode="auto">
          <a:xfrm flipV="1">
            <a:off x="2794218" y="2752497"/>
            <a:ext cx="1573775" cy="1584326"/>
          </a:xfrm>
          <a:prstGeom prst="line">
            <a:avLst/>
          </a:prstGeom>
          <a:blipFill dpi="0" rotWithShape="0">
            <a:blip r:embed="rId4"/>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31" name="Straight Connector 30"/>
          <p:cNvCxnSpPr/>
          <p:nvPr/>
        </p:nvCxnSpPr>
        <p:spPr bwMode="auto">
          <a:xfrm flipV="1">
            <a:off x="2765823" y="2205280"/>
            <a:ext cx="1541282" cy="789"/>
          </a:xfrm>
          <a:prstGeom prst="line">
            <a:avLst/>
          </a:prstGeom>
          <a:blipFill dpi="0" rotWithShape="0">
            <a:blip r:embed="rId4"/>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32" name="Straight Connector 31"/>
          <p:cNvCxnSpPr/>
          <p:nvPr/>
        </p:nvCxnSpPr>
        <p:spPr bwMode="auto">
          <a:xfrm>
            <a:off x="2610953" y="1376395"/>
            <a:ext cx="1696152" cy="504237"/>
          </a:xfrm>
          <a:prstGeom prst="line">
            <a:avLst/>
          </a:prstGeom>
          <a:blipFill dpi="0" rotWithShape="0">
            <a:blip r:embed="rId4"/>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33" name="Straight Connector 32"/>
          <p:cNvCxnSpPr>
            <a:stCxn id="44" idx="3"/>
          </p:cNvCxnSpPr>
          <p:nvPr/>
        </p:nvCxnSpPr>
        <p:spPr bwMode="auto">
          <a:xfrm>
            <a:off x="2765823" y="619310"/>
            <a:ext cx="1602170" cy="1007062"/>
          </a:xfrm>
          <a:prstGeom prst="line">
            <a:avLst/>
          </a:prstGeom>
          <a:ln>
            <a:solidFill>
              <a:srgbClr val="0080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34" name="Straight Connector 33"/>
          <p:cNvCxnSpPr/>
          <p:nvPr/>
        </p:nvCxnSpPr>
        <p:spPr bwMode="auto">
          <a:xfrm>
            <a:off x="2139550" y="2494674"/>
            <a:ext cx="0" cy="1223963"/>
          </a:xfrm>
          <a:prstGeom prst="line">
            <a:avLst/>
          </a:prstGeom>
          <a:ln>
            <a:prstDash val="sysDash"/>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sp>
        <p:nvSpPr>
          <p:cNvPr id="35" name="Rectangle 34"/>
          <p:cNvSpPr/>
          <p:nvPr/>
        </p:nvSpPr>
        <p:spPr bwMode="auto">
          <a:xfrm>
            <a:off x="1667741" y="1126417"/>
            <a:ext cx="1098082" cy="499955"/>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50800" tIns="50800" rIns="50800" bIns="50800" anchor="ctr"/>
          <a:lstStyle/>
          <a:p>
            <a:pPr marL="228600">
              <a:defRPr/>
            </a:pPr>
            <a:r>
              <a:rPr lang="en-US" spc="-100" dirty="0">
                <a:solidFill>
                  <a:srgbClr val="000000"/>
                </a:solidFill>
                <a:latin typeface="Helvetica Light" charset="0"/>
                <a:ea typeface="ＭＳ Ｐゴシック" charset="0"/>
                <a:cs typeface="Helvetica Light" charset="0"/>
              </a:rPr>
              <a:t>Flow </a:t>
            </a:r>
            <a:r>
              <a:rPr lang="en-US" spc="-100" dirty="0" smtClean="0">
                <a:solidFill>
                  <a:srgbClr val="000000"/>
                </a:solidFill>
                <a:latin typeface="Helvetica Light" charset="0"/>
                <a:ea typeface="ＭＳ Ｐゴシック" charset="0"/>
                <a:cs typeface="Helvetica Light" charset="0"/>
              </a:rPr>
              <a:t>2</a:t>
            </a:r>
            <a:endParaRPr lang="en-US" spc="-100" dirty="0">
              <a:solidFill>
                <a:srgbClr val="000000"/>
              </a:solidFill>
              <a:latin typeface="Helvetica Light" charset="0"/>
              <a:ea typeface="ＭＳ Ｐゴシック" charset="0"/>
              <a:cs typeface="Helvetica Light" charset="0"/>
            </a:endParaRPr>
          </a:p>
        </p:txBody>
      </p:sp>
      <p:sp>
        <p:nvSpPr>
          <p:cNvPr id="36" name="Rectangle 35"/>
          <p:cNvSpPr/>
          <p:nvPr/>
        </p:nvSpPr>
        <p:spPr bwMode="auto">
          <a:xfrm>
            <a:off x="1667741" y="1956091"/>
            <a:ext cx="1098082" cy="499955"/>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50800" tIns="50800" rIns="50800" bIns="50800" anchor="ctr"/>
          <a:lstStyle/>
          <a:p>
            <a:pPr marL="228600">
              <a:defRPr/>
            </a:pPr>
            <a:r>
              <a:rPr lang="en-US" spc="-100" dirty="0">
                <a:solidFill>
                  <a:srgbClr val="000000"/>
                </a:solidFill>
                <a:latin typeface="Helvetica Light" charset="0"/>
                <a:ea typeface="ＭＳ Ｐゴシック" charset="0"/>
                <a:cs typeface="Helvetica Light" charset="0"/>
              </a:rPr>
              <a:t>Flow </a:t>
            </a:r>
            <a:r>
              <a:rPr lang="en-US" spc="-100" dirty="0" smtClean="0">
                <a:solidFill>
                  <a:srgbClr val="000000"/>
                </a:solidFill>
                <a:latin typeface="Helvetica Light" charset="0"/>
                <a:ea typeface="ＭＳ Ｐゴシック" charset="0"/>
                <a:cs typeface="Helvetica Light" charset="0"/>
              </a:rPr>
              <a:t>3</a:t>
            </a:r>
            <a:endParaRPr lang="en-US" spc="-100" dirty="0">
              <a:solidFill>
                <a:srgbClr val="000000"/>
              </a:solidFill>
              <a:latin typeface="Helvetica Light" charset="0"/>
              <a:ea typeface="ＭＳ Ｐゴシック" charset="0"/>
              <a:cs typeface="Helvetica Light" charset="0"/>
            </a:endParaRPr>
          </a:p>
        </p:txBody>
      </p:sp>
      <p:sp>
        <p:nvSpPr>
          <p:cNvPr id="37" name="Rectangle 36"/>
          <p:cNvSpPr/>
          <p:nvPr/>
        </p:nvSpPr>
        <p:spPr bwMode="auto">
          <a:xfrm>
            <a:off x="1667741" y="3836867"/>
            <a:ext cx="1098082" cy="499955"/>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50800" tIns="50800" rIns="50800" bIns="50800" anchor="ctr"/>
          <a:lstStyle/>
          <a:p>
            <a:pPr marL="228600">
              <a:defRPr/>
            </a:pPr>
            <a:r>
              <a:rPr lang="en-US" spc="-100" dirty="0">
                <a:solidFill>
                  <a:srgbClr val="000000"/>
                </a:solidFill>
                <a:latin typeface="Helvetica Light" charset="0"/>
                <a:ea typeface="ＭＳ Ｐゴシック" charset="0"/>
                <a:cs typeface="Helvetica Light" charset="0"/>
              </a:rPr>
              <a:t>Flow </a:t>
            </a:r>
            <a:r>
              <a:rPr lang="en-US" spc="-100" dirty="0" smtClean="0">
                <a:solidFill>
                  <a:srgbClr val="000000"/>
                </a:solidFill>
                <a:latin typeface="Helvetica Light" charset="0"/>
                <a:ea typeface="ＭＳ Ｐゴシック" charset="0"/>
                <a:cs typeface="Helvetica Light" charset="0"/>
              </a:rPr>
              <a:t>n</a:t>
            </a:r>
            <a:endParaRPr lang="en-US" spc="-100" dirty="0">
              <a:solidFill>
                <a:srgbClr val="000000"/>
              </a:solidFill>
              <a:latin typeface="Helvetica Light" charset="0"/>
              <a:ea typeface="ＭＳ Ｐゴシック" charset="0"/>
              <a:cs typeface="Helvetica Light" charset="0"/>
            </a:endParaRPr>
          </a:p>
        </p:txBody>
      </p:sp>
      <p:sp>
        <p:nvSpPr>
          <p:cNvPr id="38" name="Connector 37"/>
          <p:cNvSpPr/>
          <p:nvPr/>
        </p:nvSpPr>
        <p:spPr>
          <a:xfrm>
            <a:off x="2863803" y="369332"/>
            <a:ext cx="565384" cy="36947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CC</a:t>
            </a:r>
            <a:endParaRPr lang="en-US" sz="1200" dirty="0"/>
          </a:p>
        </p:txBody>
      </p:sp>
      <p:sp>
        <p:nvSpPr>
          <p:cNvPr id="39" name="Connector 38"/>
          <p:cNvSpPr/>
          <p:nvPr/>
        </p:nvSpPr>
        <p:spPr>
          <a:xfrm>
            <a:off x="2863803" y="1100195"/>
            <a:ext cx="565384" cy="36947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CC</a:t>
            </a:r>
            <a:endParaRPr lang="en-US" dirty="0"/>
          </a:p>
        </p:txBody>
      </p:sp>
      <p:sp>
        <p:nvSpPr>
          <p:cNvPr id="40" name="Connector 39"/>
          <p:cNvSpPr/>
          <p:nvPr/>
        </p:nvSpPr>
        <p:spPr>
          <a:xfrm>
            <a:off x="2863803" y="1791689"/>
            <a:ext cx="565384" cy="36947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CC</a:t>
            </a:r>
            <a:endParaRPr lang="en-US" sz="1200" dirty="0"/>
          </a:p>
        </p:txBody>
      </p:sp>
      <p:sp>
        <p:nvSpPr>
          <p:cNvPr id="41" name="Connector 40"/>
          <p:cNvSpPr/>
          <p:nvPr/>
        </p:nvSpPr>
        <p:spPr>
          <a:xfrm rot="18948387">
            <a:off x="2794217" y="3550176"/>
            <a:ext cx="565384" cy="36947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CC</a:t>
            </a:r>
            <a:endParaRPr lang="en-US" sz="1200" dirty="0"/>
          </a:p>
        </p:txBody>
      </p:sp>
      <p:sp>
        <p:nvSpPr>
          <p:cNvPr id="42" name="TextBox 41"/>
          <p:cNvSpPr txBox="1"/>
          <p:nvPr/>
        </p:nvSpPr>
        <p:spPr>
          <a:xfrm>
            <a:off x="3709652" y="0"/>
            <a:ext cx="2315616" cy="415498"/>
          </a:xfrm>
          <a:prstGeom prst="rect">
            <a:avLst/>
          </a:prstGeom>
          <a:noFill/>
        </p:spPr>
        <p:txBody>
          <a:bodyPr wrap="square" rtlCol="0">
            <a:spAutoFit/>
          </a:bodyPr>
          <a:lstStyle/>
          <a:p>
            <a:pPr algn="r"/>
            <a:r>
              <a:rPr lang="en-US" sz="1050" b="1" dirty="0" smtClean="0"/>
              <a:t>Each Flow has its own Congestion Control (CC) module</a:t>
            </a:r>
            <a:endParaRPr lang="en-US" sz="1050" b="1" dirty="0"/>
          </a:p>
        </p:txBody>
      </p:sp>
      <p:cxnSp>
        <p:nvCxnSpPr>
          <p:cNvPr id="43" name="Straight Arrow Connector 42"/>
          <p:cNvCxnSpPr/>
          <p:nvPr/>
        </p:nvCxnSpPr>
        <p:spPr>
          <a:xfrm flipH="1">
            <a:off x="3429187" y="253916"/>
            <a:ext cx="321232" cy="2065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AutoShape 25"/>
          <p:cNvSpPr>
            <a:spLocks/>
          </p:cNvSpPr>
          <p:nvPr/>
        </p:nvSpPr>
        <p:spPr bwMode="auto">
          <a:xfrm>
            <a:off x="4603531" y="1126417"/>
            <a:ext cx="1738802" cy="23614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ln/>
          <a:extLst/>
        </p:spPr>
        <p:style>
          <a:lnRef idx="2">
            <a:schemeClr val="accent3"/>
          </a:lnRef>
          <a:fillRef idx="1">
            <a:schemeClr val="lt1"/>
          </a:fillRef>
          <a:effectRef idx="0">
            <a:schemeClr val="accent3"/>
          </a:effectRef>
          <a:fontRef idx="minor">
            <a:schemeClr val="dk1"/>
          </a:fontRef>
        </p:style>
        <p:txBody>
          <a:bodyPr lIns="50800" tIns="50800" rIns="50800" bIns="50800" anchor="ctr"/>
          <a:lstStyle/>
          <a:p>
            <a:pPr algn="ctr">
              <a:defRPr/>
            </a:pPr>
            <a:r>
              <a:rPr lang="en-US" dirty="0" smtClean="0">
                <a:cs typeface="Helvetica Light" charset="0"/>
              </a:rPr>
              <a:t>Competition leads to:</a:t>
            </a:r>
            <a:endParaRPr lang="en-US" sz="1400" dirty="0">
              <a:cs typeface="Helvetica Light" charset="0"/>
            </a:endParaRPr>
          </a:p>
        </p:txBody>
      </p:sp>
      <p:sp>
        <p:nvSpPr>
          <p:cNvPr id="7" name="TextBox 6"/>
          <p:cNvSpPr txBox="1"/>
          <p:nvPr/>
        </p:nvSpPr>
        <p:spPr>
          <a:xfrm>
            <a:off x="922187" y="4314224"/>
            <a:ext cx="696530" cy="307777"/>
          </a:xfrm>
          <a:prstGeom prst="rect">
            <a:avLst/>
          </a:prstGeom>
          <a:noFill/>
        </p:spPr>
        <p:txBody>
          <a:bodyPr wrap="square" rtlCol="0">
            <a:spAutoFit/>
          </a:bodyPr>
          <a:lstStyle/>
          <a:p>
            <a:r>
              <a:rPr lang="nb-NO" dirty="0" smtClean="0"/>
              <a:t>Host</a:t>
            </a:r>
            <a:endParaRPr lang="nb-NO" dirty="0"/>
          </a:p>
        </p:txBody>
      </p:sp>
      <p:sp>
        <p:nvSpPr>
          <p:cNvPr id="45" name="Rectangular Callout 44"/>
          <p:cNvSpPr/>
          <p:nvPr/>
        </p:nvSpPr>
        <p:spPr>
          <a:xfrm rot="318688">
            <a:off x="6244860" y="3172152"/>
            <a:ext cx="2423249" cy="1125521"/>
          </a:xfrm>
          <a:prstGeom prst="wedgeRectCallout">
            <a:avLst>
              <a:gd name="adj1" fmla="val -66920"/>
              <a:gd name="adj2" fmla="val -51017"/>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a:buChar char="•"/>
            </a:pPr>
            <a:r>
              <a:rPr lang="en-US" dirty="0" smtClean="0"/>
              <a:t>More queue growth</a:t>
            </a:r>
          </a:p>
          <a:p>
            <a:pPr marL="285750" indent="-285750">
              <a:buFont typeface="Arial"/>
              <a:buChar char="•"/>
            </a:pPr>
            <a:r>
              <a:rPr lang="en-US" dirty="0" smtClean="0"/>
              <a:t>More packet drops</a:t>
            </a:r>
          </a:p>
          <a:p>
            <a:pPr marL="285750" indent="-285750">
              <a:buFont typeface="Arial"/>
              <a:buChar char="•"/>
            </a:pPr>
            <a:r>
              <a:rPr lang="en-US" dirty="0" smtClean="0"/>
              <a:t>More delays</a:t>
            </a:r>
          </a:p>
          <a:p>
            <a:pPr marL="285750" indent="-285750">
              <a:buFont typeface="Arial"/>
              <a:buChar char="•"/>
            </a:pPr>
            <a:r>
              <a:rPr lang="en-US" dirty="0" smtClean="0"/>
              <a:t>Fairness problems</a:t>
            </a:r>
            <a:endParaRPr lang="en-US" dirty="0"/>
          </a:p>
        </p:txBody>
      </p:sp>
      <p:sp>
        <p:nvSpPr>
          <p:cNvPr id="5" name="TextBox 4"/>
          <p:cNvSpPr txBox="1"/>
          <p:nvPr/>
        </p:nvSpPr>
        <p:spPr>
          <a:xfrm>
            <a:off x="2765234" y="-33051"/>
            <a:ext cx="184731" cy="307777"/>
          </a:xfrm>
          <a:prstGeom prst="rect">
            <a:avLst/>
          </a:prstGeom>
          <a:noFill/>
        </p:spPr>
        <p:txBody>
          <a:bodyPr wrap="none" rtlCol="0">
            <a:spAutoFit/>
          </a:bodyPr>
          <a:lstStyle/>
          <a:p>
            <a:endParaRPr lang="en-US"/>
          </a:p>
        </p:txBody>
      </p:sp>
    </p:spTree>
    <p:custDataLst>
      <p:tags r:id="rId1"/>
    </p:custDataLst>
    <p:extLst>
      <p:ext uri="{BB962C8B-B14F-4D97-AF65-F5344CB8AC3E}">
        <p14:creationId xmlns:p14="http://schemas.microsoft.com/office/powerpoint/2010/main" val="1830836189"/>
      </p:ext>
    </p:extLst>
  </p:cSld>
  <p:clrMapOvr>
    <a:masterClrMapping/>
  </p:clrMapOvr>
  <mc:AlternateContent xmlns:mc="http://schemas.openxmlformats.org/markup-compatibility/2006" xmlns:p14="http://schemas.microsoft.com/office/powerpoint/2010/main">
    <mc:Choice Requires="p14">
      <p:transition spd="slow" p14:dur="2000" advTm="14473"/>
    </mc:Choice>
    <mc:Fallback xmlns="">
      <p:transition spd="slow" advTm="144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299"/>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299"/>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299"/>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299"/>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299"/>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299"/>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299"/>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299"/>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299"/>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299"/>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299"/>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299"/>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dissolve">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35" grpId="0" animBg="1"/>
      <p:bldP spid="36" grpId="0" animBg="1"/>
      <p:bldP spid="37" grpId="0" animBg="1"/>
      <p:bldP spid="38" grpId="0" animBg="1"/>
      <p:bldP spid="39" grpId="0" animBg="1"/>
      <p:bldP spid="40" grpId="0" animBg="1"/>
      <p:bldP spid="41" grpId="0" animBg="1"/>
      <p:bldP spid="42" grpId="0"/>
      <p:bldP spid="44" grpId="0" animBg="1"/>
      <p:bldP spid="7" grpId="0"/>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530" y="275561"/>
            <a:ext cx="6809700" cy="435599"/>
          </a:xfrm>
        </p:spPr>
        <p:txBody>
          <a:bodyPr>
            <a:normAutofit fontScale="90000"/>
          </a:bodyPr>
          <a:lstStyle/>
          <a:p>
            <a:r>
              <a:rPr lang="en-US" dirty="0" smtClean="0"/>
              <a:t>What’s </a:t>
            </a:r>
            <a:r>
              <a:rPr lang="en-US" dirty="0"/>
              <a:t>g</a:t>
            </a:r>
            <a:r>
              <a:rPr lang="en-US" dirty="0" smtClean="0"/>
              <a:t>oing on? (simple algorithm)</a:t>
            </a:r>
            <a:endParaRPr lang="en-US" dirty="0"/>
          </a:p>
        </p:txBody>
      </p:sp>
      <p:sp>
        <p:nvSpPr>
          <p:cNvPr id="3" name="Content Placeholder 2"/>
          <p:cNvSpPr>
            <a:spLocks noGrp="1"/>
          </p:cNvSpPr>
          <p:nvPr>
            <p:ph idx="1"/>
          </p:nvPr>
        </p:nvSpPr>
        <p:spPr>
          <a:xfrm>
            <a:off x="1234221" y="3800042"/>
            <a:ext cx="6766954" cy="1281714"/>
          </a:xfrm>
        </p:spPr>
        <p:txBody>
          <a:bodyPr>
            <a:normAutofit fontScale="55000" lnSpcReduction="20000"/>
          </a:bodyPr>
          <a:lstStyle/>
          <a:p>
            <a:r>
              <a:rPr lang="en-US" dirty="0" smtClean="0"/>
              <a:t>Queue drains more often without FSE</a:t>
            </a:r>
          </a:p>
          <a:p>
            <a:pPr lvl="1"/>
            <a:r>
              <a:rPr lang="en-US" dirty="0" smtClean="0"/>
              <a:t>Should emulate the congestion response of one flow</a:t>
            </a:r>
          </a:p>
          <a:p>
            <a:pPr lvl="2"/>
            <a:r>
              <a:rPr lang="en-US" dirty="0" smtClean="0"/>
              <a:t>FSE: 2 flows with rate X each; one flow halves its rate: 2X </a:t>
            </a:r>
            <a:r>
              <a:rPr lang="en-US" sz="1575" dirty="0">
                <a:latin typeface="Wingdings"/>
                <a:ea typeface="Wingdings"/>
                <a:cs typeface="Wingdings"/>
                <a:sym typeface="Wingdings"/>
              </a:rPr>
              <a:t></a:t>
            </a:r>
            <a:r>
              <a:rPr lang="en-US" dirty="0" smtClean="0"/>
              <a:t> 1 </a:t>
            </a:r>
            <a:r>
              <a:rPr lang="en-US" dirty="0"/>
              <a:t>½</a:t>
            </a:r>
            <a:r>
              <a:rPr lang="en-US" dirty="0" smtClean="0"/>
              <a:t>X</a:t>
            </a:r>
          </a:p>
          <a:p>
            <a:pPr lvl="2"/>
            <a:r>
              <a:rPr lang="en-US" dirty="0" smtClean="0"/>
              <a:t>When flows synchronize, both halve their rates on congestion, which halves the aggregate rate	</a:t>
            </a:r>
          </a:p>
          <a:p>
            <a:pPr lvl="2"/>
            <a:r>
              <a:rPr lang="en-US" dirty="0" smtClean="0"/>
              <a:t>We want that ! </a:t>
            </a:r>
            <a:r>
              <a:rPr lang="en-US" dirty="0" smtClean="0">
                <a:solidFill>
                  <a:schemeClr val="accent2"/>
                </a:solidFill>
              </a:rPr>
              <a:t>2X </a:t>
            </a:r>
            <a:r>
              <a:rPr lang="en-US" sz="1200" dirty="0">
                <a:solidFill>
                  <a:schemeClr val="accent2"/>
                </a:solidFill>
                <a:latin typeface="Wingdings"/>
                <a:ea typeface="Wingdings"/>
                <a:cs typeface="Wingdings"/>
                <a:sym typeface="Wingdings"/>
              </a:rPr>
              <a:t></a:t>
            </a:r>
            <a:r>
              <a:rPr lang="en-US" dirty="0">
                <a:solidFill>
                  <a:schemeClr val="accent2"/>
                </a:solidFill>
              </a:rPr>
              <a:t> </a:t>
            </a:r>
            <a:r>
              <a:rPr lang="en-US" dirty="0" smtClean="0">
                <a:solidFill>
                  <a:schemeClr val="accent2"/>
                </a:solidFill>
              </a:rPr>
              <a:t>1X</a:t>
            </a:r>
            <a:endParaRPr lang="en-US" dirty="0">
              <a:solidFill>
                <a:schemeClr val="accent2"/>
              </a:solidFill>
            </a:endParaRPr>
          </a:p>
        </p:txBody>
      </p:sp>
      <p:pic>
        <p:nvPicPr>
          <p:cNvPr id="5" name="Picture 4" descr="Flow3-queue-fs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09890" y="75922"/>
            <a:ext cx="2882615" cy="4214489"/>
          </a:xfrm>
          <a:prstGeom prst="rect">
            <a:avLst/>
          </a:prstGeom>
        </p:spPr>
      </p:pic>
      <p:pic>
        <p:nvPicPr>
          <p:cNvPr id="6" name="Picture 5" descr="Flow3-queue-wfs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45916" y="-25715"/>
            <a:ext cx="2961328" cy="4417763"/>
          </a:xfrm>
          <a:prstGeom prst="rect">
            <a:avLst/>
          </a:prstGeom>
        </p:spPr>
      </p:pic>
      <p:sp>
        <p:nvSpPr>
          <p:cNvPr id="7" name="Rectangle 6"/>
          <p:cNvSpPr/>
          <p:nvPr/>
        </p:nvSpPr>
        <p:spPr>
          <a:xfrm>
            <a:off x="2645438" y="3441611"/>
            <a:ext cx="752129" cy="253916"/>
          </a:xfrm>
          <a:prstGeom prst="rect">
            <a:avLst/>
          </a:prstGeom>
        </p:spPr>
        <p:txBody>
          <a:bodyPr wrap="none">
            <a:spAutoFit/>
          </a:bodyPr>
          <a:lstStyle/>
          <a:p>
            <a:r>
              <a:rPr lang="en-US" sz="1050" dirty="0"/>
              <a:t>With FSE</a:t>
            </a:r>
          </a:p>
        </p:txBody>
      </p:sp>
      <p:sp>
        <p:nvSpPr>
          <p:cNvPr id="8" name="Rectangle 7"/>
          <p:cNvSpPr/>
          <p:nvPr/>
        </p:nvSpPr>
        <p:spPr>
          <a:xfrm>
            <a:off x="5955597" y="3426166"/>
            <a:ext cx="939681" cy="253916"/>
          </a:xfrm>
          <a:prstGeom prst="rect">
            <a:avLst/>
          </a:prstGeom>
        </p:spPr>
        <p:txBody>
          <a:bodyPr wrap="none">
            <a:spAutoFit/>
          </a:bodyPr>
          <a:lstStyle/>
          <a:p>
            <a:r>
              <a:rPr lang="en-US" sz="1050" dirty="0"/>
              <a:t>Without FSE</a:t>
            </a:r>
          </a:p>
        </p:txBody>
      </p:sp>
      <p:sp>
        <p:nvSpPr>
          <p:cNvPr id="10" name="Rectangle 9"/>
          <p:cNvSpPr/>
          <p:nvPr/>
        </p:nvSpPr>
        <p:spPr>
          <a:xfrm>
            <a:off x="1337530" y="2602723"/>
            <a:ext cx="3029700" cy="328702"/>
          </a:xfrm>
          <a:prstGeom prst="rect">
            <a:avLst/>
          </a:prstGeom>
          <a:solidFill>
            <a:schemeClr val="accent2">
              <a:alpha val="11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4" name="Slide Number Placeholder 3"/>
          <p:cNvSpPr>
            <a:spLocks noGrp="1"/>
          </p:cNvSpPr>
          <p:nvPr>
            <p:ph type="sldNum" sz="quarter" idx="12"/>
          </p:nvPr>
        </p:nvSpPr>
        <p:spPr/>
        <p:txBody>
          <a:bodyPr/>
          <a:lstStyle/>
          <a:p>
            <a:fld id="{5A3EEB00-6CBE-0747-AC35-BBA0D81F1CF5}" type="slidenum">
              <a:rPr lang="en-US" smtClean="0"/>
              <a:t>40</a:t>
            </a:fld>
            <a:endParaRPr lang="en-US"/>
          </a:p>
        </p:txBody>
      </p:sp>
      <p:cxnSp>
        <p:nvCxnSpPr>
          <p:cNvPr id="27" name="Shape 33"/>
          <p:cNvCxnSpPr/>
          <p:nvPr/>
        </p:nvCxnSpPr>
        <p:spPr>
          <a:xfrm>
            <a:off x="0" y="509052"/>
            <a:ext cx="1249242" cy="9865"/>
          </a:xfrm>
          <a:prstGeom prst="straightConnector1">
            <a:avLst/>
          </a:prstGeom>
          <a:noFill/>
          <a:ln w="9525" cap="flat" cmpd="sng">
            <a:solidFill>
              <a:srgbClr val="CCCCCC"/>
            </a:solidFill>
            <a:prstDash val="solid"/>
            <a:round/>
            <a:headEnd type="none" w="lg" len="lg"/>
            <a:tailEnd type="none" w="lg" len="lg"/>
          </a:ln>
        </p:spPr>
      </p:cxnSp>
      <p:sp>
        <p:nvSpPr>
          <p:cNvPr id="29" name="Shape 34"/>
          <p:cNvSpPr/>
          <p:nvPr/>
        </p:nvSpPr>
        <p:spPr>
          <a:xfrm>
            <a:off x="547683" y="322214"/>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30" name="Shape 577"/>
          <p:cNvGrpSpPr/>
          <p:nvPr/>
        </p:nvGrpSpPr>
        <p:grpSpPr>
          <a:xfrm>
            <a:off x="643953" y="373438"/>
            <a:ext cx="342881" cy="350068"/>
            <a:chOff x="3951850" y="2985350"/>
            <a:chExt cx="407950" cy="416500"/>
          </a:xfrm>
        </p:grpSpPr>
        <p:sp>
          <p:nvSpPr>
            <p:cNvPr id="31" name="Shape 578"/>
            <p:cNvSpPr/>
            <p:nvPr/>
          </p:nvSpPr>
          <p:spPr>
            <a:xfrm>
              <a:off x="3951850" y="2985350"/>
              <a:ext cx="314800" cy="314825"/>
            </a:xfrm>
            <a:custGeom>
              <a:avLst/>
              <a:gdLst/>
              <a:ahLst/>
              <a:cxnLst/>
              <a:rect l="0" t="0" r="0" b="0"/>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 name="Shape 579"/>
            <p:cNvSpPr/>
            <p:nvPr/>
          </p:nvSpPr>
          <p:spPr>
            <a:xfrm>
              <a:off x="3988375" y="3021875"/>
              <a:ext cx="241750" cy="241750"/>
            </a:xfrm>
            <a:custGeom>
              <a:avLst/>
              <a:gdLst/>
              <a:ahLst/>
              <a:cxnLst/>
              <a:rect l="0" t="0" r="0" b="0"/>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580"/>
            <p:cNvSpPr/>
            <p:nvPr/>
          </p:nvSpPr>
          <p:spPr>
            <a:xfrm>
              <a:off x="4024300" y="3058425"/>
              <a:ext cx="84650" cy="84650"/>
            </a:xfrm>
            <a:custGeom>
              <a:avLst/>
              <a:gdLst/>
              <a:ahLst/>
              <a:cxnLst/>
              <a:rect l="0" t="0" r="0" b="0"/>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581"/>
            <p:cNvSpPr/>
            <p:nvPr/>
          </p:nvSpPr>
          <p:spPr>
            <a:xfrm>
              <a:off x="4205750" y="3248375"/>
              <a:ext cx="154050" cy="153475"/>
            </a:xfrm>
            <a:custGeom>
              <a:avLst/>
              <a:gdLst/>
              <a:ahLst/>
              <a:cxnLst/>
              <a:rect l="0" t="0" r="0" b="0"/>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75697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920" y="296544"/>
            <a:ext cx="6809700" cy="435599"/>
          </a:xfrm>
        </p:spPr>
        <p:txBody>
          <a:bodyPr>
            <a:normAutofit fontScale="90000"/>
          </a:bodyPr>
          <a:lstStyle/>
          <a:p>
            <a:r>
              <a:rPr lang="en-US" dirty="0" err="1" smtClean="0">
                <a:solidFill>
                  <a:schemeClr val="accent6"/>
                </a:solidFill>
              </a:rPr>
              <a:t>CtrlTCP</a:t>
            </a:r>
            <a:r>
              <a:rPr lang="en-US" dirty="0" smtClean="0">
                <a:solidFill>
                  <a:schemeClr val="accent6"/>
                </a:solidFill>
              </a:rPr>
              <a:t> in </a:t>
            </a:r>
            <a:r>
              <a:rPr lang="en-US" dirty="0" err="1" smtClean="0">
                <a:solidFill>
                  <a:schemeClr val="accent6"/>
                </a:solidFill>
              </a:rPr>
              <a:t>DataCenter</a:t>
            </a:r>
            <a:endParaRPr lang="en-US" dirty="0"/>
          </a:p>
        </p:txBody>
      </p:sp>
      <p:sp>
        <p:nvSpPr>
          <p:cNvPr id="4" name="Slide Number Placeholder 3"/>
          <p:cNvSpPr>
            <a:spLocks noGrp="1"/>
          </p:cNvSpPr>
          <p:nvPr>
            <p:ph type="sldNum" sz="quarter" idx="12"/>
          </p:nvPr>
        </p:nvSpPr>
        <p:spPr/>
        <p:txBody>
          <a:bodyPr/>
          <a:lstStyle/>
          <a:p>
            <a:fld id="{0792CD35-B25E-284C-9B1D-A7FE45553C07}" type="slidenum">
              <a:rPr lang="en-US" smtClean="0"/>
              <a:t>41</a:t>
            </a:fld>
            <a:endParaRPr lang="en-US"/>
          </a:p>
        </p:txBody>
      </p:sp>
      <p:sp>
        <p:nvSpPr>
          <p:cNvPr id="6" name="Content Placeholder 2"/>
          <p:cNvSpPr txBox="1">
            <a:spLocks/>
          </p:cNvSpPr>
          <p:nvPr/>
        </p:nvSpPr>
        <p:spPr>
          <a:xfrm>
            <a:off x="1485901" y="1200151"/>
            <a:ext cx="3331028" cy="3190751"/>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500" i="1" dirty="0">
              <a:solidFill>
                <a:srgbClr val="FF0000"/>
              </a:solidFill>
            </a:endParaRPr>
          </a:p>
        </p:txBody>
      </p:sp>
      <p:cxnSp>
        <p:nvCxnSpPr>
          <p:cNvPr id="13"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5" name="Shape 34"/>
          <p:cNvSpPr/>
          <p:nvPr/>
        </p:nvSpPr>
        <p:spPr>
          <a:xfrm>
            <a:off x="408721" y="273083"/>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cxnSp>
        <p:nvCxnSpPr>
          <p:cNvPr id="19"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grpSp>
        <p:nvGrpSpPr>
          <p:cNvPr id="20" name="Shape 434"/>
          <p:cNvGrpSpPr/>
          <p:nvPr/>
        </p:nvGrpSpPr>
        <p:grpSpPr>
          <a:xfrm>
            <a:off x="499160" y="346007"/>
            <a:ext cx="356203" cy="313212"/>
            <a:chOff x="1929775" y="320925"/>
            <a:chExt cx="423800" cy="372650"/>
          </a:xfrm>
        </p:grpSpPr>
        <p:sp>
          <p:nvSpPr>
            <p:cNvPr id="21" name="Shape 435"/>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436"/>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437"/>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438"/>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439"/>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8" y="1772523"/>
            <a:ext cx="3358586" cy="129176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460" y="1705788"/>
            <a:ext cx="4656236" cy="2044849"/>
          </a:xfrm>
          <a:prstGeom prst="rect">
            <a:avLst/>
          </a:prstGeom>
        </p:spPr>
      </p:pic>
      <p:sp>
        <p:nvSpPr>
          <p:cNvPr id="26" name="Shape 34"/>
          <p:cNvSpPr/>
          <p:nvPr/>
        </p:nvSpPr>
        <p:spPr>
          <a:xfrm>
            <a:off x="7946639" y="316064"/>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33" name="Shape 618"/>
          <p:cNvGrpSpPr/>
          <p:nvPr/>
        </p:nvGrpSpPr>
        <p:grpSpPr>
          <a:xfrm>
            <a:off x="8020964" y="409465"/>
            <a:ext cx="369504" cy="268182"/>
            <a:chOff x="4604550" y="3714775"/>
            <a:chExt cx="439625" cy="319075"/>
          </a:xfrm>
        </p:grpSpPr>
        <p:sp>
          <p:nvSpPr>
            <p:cNvPr id="34"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9290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920" y="296544"/>
            <a:ext cx="6809700" cy="435599"/>
          </a:xfrm>
        </p:spPr>
        <p:txBody>
          <a:bodyPr>
            <a:normAutofit fontScale="90000"/>
          </a:bodyPr>
          <a:lstStyle/>
          <a:p>
            <a:r>
              <a:rPr lang="en-US" dirty="0" smtClean="0">
                <a:solidFill>
                  <a:schemeClr val="accent6"/>
                </a:solidFill>
              </a:rPr>
              <a:t>LEDBAT</a:t>
            </a:r>
            <a:endParaRPr lang="en-US" dirty="0"/>
          </a:p>
        </p:txBody>
      </p:sp>
      <p:sp>
        <p:nvSpPr>
          <p:cNvPr id="4" name="Slide Number Placeholder 3"/>
          <p:cNvSpPr>
            <a:spLocks noGrp="1"/>
          </p:cNvSpPr>
          <p:nvPr>
            <p:ph type="sldNum" sz="quarter" idx="12"/>
          </p:nvPr>
        </p:nvSpPr>
        <p:spPr/>
        <p:txBody>
          <a:bodyPr/>
          <a:lstStyle/>
          <a:p>
            <a:fld id="{0792CD35-B25E-284C-9B1D-A7FE45553C07}" type="slidenum">
              <a:rPr lang="en-US" smtClean="0"/>
              <a:t>42</a:t>
            </a:fld>
            <a:endParaRPr lang="en-US"/>
          </a:p>
        </p:txBody>
      </p:sp>
      <p:sp>
        <p:nvSpPr>
          <p:cNvPr id="6" name="Content Placeholder 2"/>
          <p:cNvSpPr txBox="1">
            <a:spLocks/>
          </p:cNvSpPr>
          <p:nvPr/>
        </p:nvSpPr>
        <p:spPr>
          <a:xfrm>
            <a:off x="1485901" y="1200151"/>
            <a:ext cx="3331028" cy="3190751"/>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500" i="1" dirty="0">
              <a:solidFill>
                <a:srgbClr val="FF0000"/>
              </a:solidFill>
            </a:endParaRPr>
          </a:p>
        </p:txBody>
      </p:sp>
      <p:cxnSp>
        <p:nvCxnSpPr>
          <p:cNvPr id="13"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5" name="Shape 34"/>
          <p:cNvSpPr/>
          <p:nvPr/>
        </p:nvSpPr>
        <p:spPr>
          <a:xfrm>
            <a:off x="408721" y="273083"/>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cxnSp>
        <p:nvCxnSpPr>
          <p:cNvPr id="19"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404" y="1088837"/>
            <a:ext cx="3590612" cy="277456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60" y="1088837"/>
            <a:ext cx="3450265" cy="2666114"/>
          </a:xfrm>
          <a:prstGeom prst="rect">
            <a:avLst/>
          </a:prstGeom>
        </p:spPr>
      </p:pic>
      <p:grpSp>
        <p:nvGrpSpPr>
          <p:cNvPr id="18" name="Shape 618"/>
          <p:cNvGrpSpPr/>
          <p:nvPr/>
        </p:nvGrpSpPr>
        <p:grpSpPr>
          <a:xfrm>
            <a:off x="483045" y="380252"/>
            <a:ext cx="369504" cy="268182"/>
            <a:chOff x="4604550" y="3714775"/>
            <a:chExt cx="439625" cy="319075"/>
          </a:xfrm>
        </p:grpSpPr>
        <p:sp>
          <p:nvSpPr>
            <p:cNvPr id="26"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1638661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290" y="328199"/>
            <a:ext cx="7023060" cy="435599"/>
          </a:xfrm>
        </p:spPr>
        <p:txBody>
          <a:bodyPr>
            <a:noAutofit/>
          </a:bodyPr>
          <a:lstStyle/>
          <a:p>
            <a:r>
              <a:rPr lang="en-US" sz="1800" dirty="0"/>
              <a:t>Evaluation – an application limited flow and one greedy flow  (RAP</a:t>
            </a:r>
            <a:r>
              <a:rPr lang="en-US" sz="1800" dirty="0" smtClean="0"/>
              <a:t>)</a:t>
            </a:r>
            <a:endParaRPr lang="en-US" sz="1800" dirty="0"/>
          </a:p>
        </p:txBody>
      </p:sp>
      <p:pic>
        <p:nvPicPr>
          <p:cNvPr id="4" name="Picture 3" descr="fse-tra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96" y="1438749"/>
            <a:ext cx="3207137" cy="2316266"/>
          </a:xfrm>
          <a:prstGeom prst="rect">
            <a:avLst/>
          </a:prstGeom>
        </p:spPr>
      </p:pic>
      <p:pic>
        <p:nvPicPr>
          <p:cNvPr id="5" name="Picture 4" descr="wfse-trac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713" y="1527829"/>
            <a:ext cx="2998408" cy="2165516"/>
          </a:xfrm>
          <a:prstGeom prst="rect">
            <a:avLst/>
          </a:prstGeom>
        </p:spPr>
      </p:pic>
      <p:sp>
        <p:nvSpPr>
          <p:cNvPr id="6" name="TextBox 5"/>
          <p:cNvSpPr txBox="1"/>
          <p:nvPr/>
        </p:nvSpPr>
        <p:spPr>
          <a:xfrm>
            <a:off x="2609512" y="1074025"/>
            <a:ext cx="657875" cy="253916"/>
          </a:xfrm>
          <a:prstGeom prst="rect">
            <a:avLst/>
          </a:prstGeom>
          <a:noFill/>
        </p:spPr>
        <p:txBody>
          <a:bodyPr wrap="square" rtlCol="0">
            <a:spAutoFit/>
          </a:bodyPr>
          <a:lstStyle/>
          <a:p>
            <a:pPr algn="ctr"/>
            <a:r>
              <a:rPr lang="en-US" sz="1050" dirty="0">
                <a:solidFill>
                  <a:srgbClr val="FF0000"/>
                </a:solidFill>
              </a:rPr>
              <a:t>FSE</a:t>
            </a:r>
          </a:p>
        </p:txBody>
      </p:sp>
      <p:sp>
        <p:nvSpPr>
          <p:cNvPr id="7" name="TextBox 6"/>
          <p:cNvSpPr txBox="1"/>
          <p:nvPr/>
        </p:nvSpPr>
        <p:spPr>
          <a:xfrm>
            <a:off x="5670542" y="1177945"/>
            <a:ext cx="1235714" cy="253916"/>
          </a:xfrm>
          <a:prstGeom prst="rect">
            <a:avLst/>
          </a:prstGeom>
          <a:noFill/>
        </p:spPr>
        <p:txBody>
          <a:bodyPr wrap="square" rtlCol="0">
            <a:spAutoFit/>
          </a:bodyPr>
          <a:lstStyle/>
          <a:p>
            <a:r>
              <a:rPr lang="en-US" sz="1050" dirty="0">
                <a:solidFill>
                  <a:srgbClr val="FF0000"/>
                </a:solidFill>
              </a:rPr>
              <a:t>Without FSE</a:t>
            </a:r>
          </a:p>
        </p:txBody>
      </p:sp>
      <p:cxnSp>
        <p:nvCxnSpPr>
          <p:cNvPr id="10" name="Straight Arrow Connector 9"/>
          <p:cNvCxnSpPr/>
          <p:nvPr/>
        </p:nvCxnSpPr>
        <p:spPr>
          <a:xfrm flipV="1">
            <a:off x="4624253" y="3021861"/>
            <a:ext cx="1445954" cy="1370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3054949" y="2761474"/>
            <a:ext cx="1569305" cy="16308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972196" y="4289535"/>
            <a:ext cx="5495994" cy="67837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050" dirty="0"/>
              <a:t>FSE-controlled flows proportionally reduce the rate in case of congestion; without FSE, synchronization causes app-limited flow to over-react</a:t>
            </a:r>
          </a:p>
        </p:txBody>
      </p:sp>
      <p:sp>
        <p:nvSpPr>
          <p:cNvPr id="3" name="Slide Number Placeholder 2"/>
          <p:cNvSpPr>
            <a:spLocks noGrp="1"/>
          </p:cNvSpPr>
          <p:nvPr>
            <p:ph type="sldNum" sz="quarter" idx="12"/>
          </p:nvPr>
        </p:nvSpPr>
        <p:spPr/>
        <p:txBody>
          <a:bodyPr/>
          <a:lstStyle/>
          <a:p>
            <a:fld id="{5A3EEB00-6CBE-0747-AC35-BBA0D81F1CF5}" type="slidenum">
              <a:rPr lang="en-US" smtClean="0"/>
              <a:t>43</a:t>
            </a:fld>
            <a:endParaRPr lang="en-US"/>
          </a:p>
        </p:txBody>
      </p:sp>
      <p:cxnSp>
        <p:nvCxnSpPr>
          <p:cNvPr id="13" name="Shape 33"/>
          <p:cNvCxnSpPr/>
          <p:nvPr/>
        </p:nvCxnSpPr>
        <p:spPr>
          <a:xfrm flipV="1">
            <a:off x="0" y="548472"/>
            <a:ext cx="1335596" cy="10118"/>
          </a:xfrm>
          <a:prstGeom prst="straightConnector1">
            <a:avLst/>
          </a:prstGeom>
          <a:noFill/>
          <a:ln w="9525" cap="flat" cmpd="sng">
            <a:solidFill>
              <a:srgbClr val="CCCCCC"/>
            </a:solidFill>
            <a:prstDash val="solid"/>
            <a:round/>
            <a:headEnd type="none" w="lg" len="lg"/>
            <a:tailEnd type="none" w="lg" len="lg"/>
          </a:ln>
        </p:spPr>
      </p:cxnSp>
      <p:cxnSp>
        <p:nvCxnSpPr>
          <p:cNvPr id="15"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
        <p:nvSpPr>
          <p:cNvPr id="16" name="Shape 34"/>
          <p:cNvSpPr/>
          <p:nvPr/>
        </p:nvSpPr>
        <p:spPr>
          <a:xfrm>
            <a:off x="409286" y="318942"/>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7" name="Shape 618"/>
          <p:cNvGrpSpPr/>
          <p:nvPr/>
        </p:nvGrpSpPr>
        <p:grpSpPr>
          <a:xfrm>
            <a:off x="483610" y="414381"/>
            <a:ext cx="369504" cy="268182"/>
            <a:chOff x="4604550" y="3714775"/>
            <a:chExt cx="439625" cy="319075"/>
          </a:xfrm>
        </p:grpSpPr>
        <p:sp>
          <p:nvSpPr>
            <p:cNvPr id="18"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88692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777" y="306457"/>
            <a:ext cx="6809700" cy="435599"/>
          </a:xfrm>
        </p:spPr>
        <p:txBody>
          <a:bodyPr>
            <a:normAutofit fontScale="90000"/>
          </a:bodyPr>
          <a:lstStyle/>
          <a:p>
            <a:r>
              <a:rPr lang="en-US" b="1" dirty="0" smtClean="0">
                <a:solidFill>
                  <a:schemeClr val="accent6"/>
                </a:solidFill>
              </a:rPr>
              <a:t>Prioritization test </a:t>
            </a:r>
            <a:endParaRPr lang="en-US" b="1" dirty="0">
              <a:solidFill>
                <a:schemeClr val="accent6"/>
              </a:solidFill>
            </a:endParaRPr>
          </a:p>
        </p:txBody>
      </p:sp>
      <p:sp>
        <p:nvSpPr>
          <p:cNvPr id="4" name="Slide Number Placeholder 3"/>
          <p:cNvSpPr>
            <a:spLocks noGrp="1"/>
          </p:cNvSpPr>
          <p:nvPr>
            <p:ph type="sldNum" sz="quarter" idx="12"/>
          </p:nvPr>
        </p:nvSpPr>
        <p:spPr/>
        <p:txBody>
          <a:bodyPr/>
          <a:lstStyle/>
          <a:p>
            <a:fld id="{0792CD35-B25E-284C-9B1D-A7FE45553C07}" type="slidenum">
              <a:rPr lang="en-US" smtClean="0"/>
              <a:t>44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279" y="1195755"/>
            <a:ext cx="3198425" cy="25288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622" y="1249624"/>
            <a:ext cx="3234379" cy="2557280"/>
          </a:xfrm>
          <a:prstGeom prst="rect">
            <a:avLst/>
          </a:prstGeom>
        </p:spPr>
      </p:pic>
      <p:sp>
        <p:nvSpPr>
          <p:cNvPr id="9" name="TextBox 8"/>
          <p:cNvSpPr txBox="1"/>
          <p:nvPr/>
        </p:nvSpPr>
        <p:spPr>
          <a:xfrm>
            <a:off x="1657662" y="3993300"/>
            <a:ext cx="6507931" cy="577081"/>
          </a:xfrm>
          <a:prstGeom prst="rect">
            <a:avLst/>
          </a:prstGeom>
          <a:noFill/>
        </p:spPr>
        <p:txBody>
          <a:bodyPr wrap="square" rtlCol="0">
            <a:spAutoFit/>
          </a:bodyPr>
          <a:lstStyle/>
          <a:p>
            <a:r>
              <a:rPr lang="en-US" sz="1050" i="1" dirty="0"/>
              <a:t>One way base delay, 50ms, streams started with the same priorities. </a:t>
            </a:r>
          </a:p>
          <a:p>
            <a:r>
              <a:rPr lang="en-US" sz="1050" i="1" dirty="0"/>
              <a:t>Priorities are changed at 50 seconds.  </a:t>
            </a:r>
            <a:endParaRPr lang="is-IS" sz="1050" dirty="0"/>
          </a:p>
          <a:p>
            <a:endParaRPr lang="en-US" sz="1050" dirty="0"/>
          </a:p>
        </p:txBody>
      </p:sp>
      <p:sp>
        <p:nvSpPr>
          <p:cNvPr id="10" name="TextBox 9"/>
          <p:cNvSpPr txBox="1"/>
          <p:nvPr/>
        </p:nvSpPr>
        <p:spPr>
          <a:xfrm>
            <a:off x="6217920" y="1016523"/>
            <a:ext cx="640080" cy="253916"/>
          </a:xfrm>
          <a:prstGeom prst="rect">
            <a:avLst/>
          </a:prstGeom>
          <a:noFill/>
        </p:spPr>
        <p:txBody>
          <a:bodyPr wrap="square" rtlCol="0">
            <a:spAutoFit/>
          </a:bodyPr>
          <a:lstStyle/>
          <a:p>
            <a:r>
              <a:rPr lang="en-US" sz="1050" b="1" dirty="0">
                <a:solidFill>
                  <a:schemeClr val="accent1"/>
                </a:solidFill>
              </a:rPr>
              <a:t>GCC</a:t>
            </a:r>
          </a:p>
        </p:txBody>
      </p:sp>
      <p:sp>
        <p:nvSpPr>
          <p:cNvPr id="11" name="TextBox 10"/>
          <p:cNvSpPr txBox="1"/>
          <p:nvPr/>
        </p:nvSpPr>
        <p:spPr>
          <a:xfrm>
            <a:off x="2665476" y="1065276"/>
            <a:ext cx="640080" cy="253916"/>
          </a:xfrm>
          <a:prstGeom prst="rect">
            <a:avLst/>
          </a:prstGeom>
          <a:noFill/>
        </p:spPr>
        <p:txBody>
          <a:bodyPr wrap="square" rtlCol="0">
            <a:spAutoFit/>
          </a:bodyPr>
          <a:lstStyle/>
          <a:p>
            <a:r>
              <a:rPr lang="en-US" sz="1050" b="1" dirty="0">
                <a:solidFill>
                  <a:schemeClr val="accent1"/>
                </a:solidFill>
              </a:rPr>
              <a:t>NADA</a:t>
            </a:r>
          </a:p>
        </p:txBody>
      </p:sp>
      <p:cxnSp>
        <p:nvCxnSpPr>
          <p:cNvPr id="12"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3"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4" name="Shape 618"/>
          <p:cNvGrpSpPr/>
          <p:nvPr/>
        </p:nvGrpSpPr>
        <p:grpSpPr>
          <a:xfrm>
            <a:off x="483610" y="385107"/>
            <a:ext cx="369504" cy="268182"/>
            <a:chOff x="4604550" y="3714775"/>
            <a:chExt cx="439625" cy="319075"/>
          </a:xfrm>
        </p:grpSpPr>
        <p:sp>
          <p:nvSpPr>
            <p:cNvPr id="15"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7"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7650276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100" y="306457"/>
            <a:ext cx="6809700" cy="435599"/>
          </a:xfrm>
        </p:spPr>
        <p:txBody>
          <a:bodyPr>
            <a:noAutofit/>
          </a:bodyPr>
          <a:lstStyle/>
          <a:p>
            <a:r>
              <a:rPr lang="en-US" sz="1800" dirty="0">
                <a:solidFill>
                  <a:schemeClr val="tx1"/>
                </a:solidFill>
              </a:rPr>
              <a:t>Round-trip time fairness – GCC streams</a:t>
            </a:r>
          </a:p>
        </p:txBody>
      </p:sp>
      <p:sp>
        <p:nvSpPr>
          <p:cNvPr id="3" name="Content Placeholder 2"/>
          <p:cNvSpPr>
            <a:spLocks noGrp="1"/>
          </p:cNvSpPr>
          <p:nvPr>
            <p:ph idx="1"/>
          </p:nvPr>
        </p:nvSpPr>
        <p:spPr>
          <a:xfrm>
            <a:off x="1746031" y="4253985"/>
            <a:ext cx="6172200" cy="565587"/>
          </a:xfrm>
        </p:spPr>
        <p:txBody>
          <a:bodyPr>
            <a:normAutofit/>
          </a:bodyPr>
          <a:lstStyle/>
          <a:p>
            <a:pPr>
              <a:buNone/>
            </a:pPr>
            <a:r>
              <a:rPr lang="is-IS" sz="1200" dirty="0"/>
              <a:t>One-way delays of s1, s2, s3, s4 and s5 are 10ms, 25ms, 50ms, 100ms, and 150ms respectively, and bottleneck capacity 4Mbps</a:t>
            </a:r>
          </a:p>
          <a:p>
            <a:endParaRPr lang="en-US" i="1" dirty="0" smtClean="0"/>
          </a:p>
        </p:txBody>
      </p:sp>
      <p:sp>
        <p:nvSpPr>
          <p:cNvPr id="4" name="Slide Number Placeholder 3"/>
          <p:cNvSpPr>
            <a:spLocks noGrp="1"/>
          </p:cNvSpPr>
          <p:nvPr>
            <p:ph type="sldNum" sz="quarter" idx="12"/>
          </p:nvPr>
        </p:nvSpPr>
        <p:spPr/>
        <p:txBody>
          <a:bodyPr/>
          <a:lstStyle/>
          <a:p>
            <a:fld id="{0792CD35-B25E-284C-9B1D-A7FE45553C07}" type="slidenum">
              <a:rPr lang="en-US" smtClean="0"/>
              <a:t>45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727" y="1289246"/>
            <a:ext cx="3472724" cy="26704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252" y="1283935"/>
            <a:ext cx="3479631" cy="2675782"/>
          </a:xfrm>
          <a:prstGeom prst="rect">
            <a:avLst/>
          </a:prstGeom>
        </p:spPr>
      </p:pic>
      <p:sp>
        <p:nvSpPr>
          <p:cNvPr id="7" name="TextBox 6"/>
          <p:cNvSpPr txBox="1"/>
          <p:nvPr/>
        </p:nvSpPr>
        <p:spPr>
          <a:xfrm>
            <a:off x="2508294" y="3933324"/>
            <a:ext cx="1255014" cy="253916"/>
          </a:xfrm>
          <a:prstGeom prst="rect">
            <a:avLst/>
          </a:prstGeom>
          <a:noFill/>
        </p:spPr>
        <p:txBody>
          <a:bodyPr wrap="square" rtlCol="0">
            <a:spAutoFit/>
          </a:bodyPr>
          <a:lstStyle/>
          <a:p>
            <a:r>
              <a:rPr lang="en-US" sz="1050" dirty="0">
                <a:ln w="0"/>
                <a:solidFill>
                  <a:schemeClr val="accent1"/>
                </a:solidFill>
                <a:effectLst>
                  <a:outerShdw blurRad="38100" dist="25400" dir="5400000" algn="ctr" rotWithShape="0">
                    <a:srgbClr val="6E747A">
                      <a:alpha val="43000"/>
                    </a:srgbClr>
                  </a:outerShdw>
                </a:effectLst>
              </a:rPr>
              <a:t>Without FSE</a:t>
            </a:r>
          </a:p>
        </p:txBody>
      </p:sp>
      <p:sp>
        <p:nvSpPr>
          <p:cNvPr id="8" name="TextBox 7"/>
          <p:cNvSpPr txBox="1"/>
          <p:nvPr/>
        </p:nvSpPr>
        <p:spPr>
          <a:xfrm>
            <a:off x="5780348" y="3933324"/>
            <a:ext cx="1255014" cy="253916"/>
          </a:xfrm>
          <a:prstGeom prst="rect">
            <a:avLst/>
          </a:prstGeom>
          <a:noFill/>
        </p:spPr>
        <p:txBody>
          <a:bodyPr wrap="square" rtlCol="0">
            <a:spAutoFit/>
          </a:bodyPr>
          <a:lstStyle/>
          <a:p>
            <a:r>
              <a:rPr lang="en-US" sz="1050" dirty="0">
                <a:ln w="0"/>
                <a:solidFill>
                  <a:schemeClr val="accent1"/>
                </a:solidFill>
                <a:effectLst>
                  <a:outerShdw blurRad="38100" dist="25400" dir="5400000" algn="ctr" rotWithShape="0">
                    <a:srgbClr val="6E747A">
                      <a:alpha val="43000"/>
                    </a:srgbClr>
                  </a:outerShdw>
                </a:effectLst>
              </a:rPr>
              <a:t>With FSE</a:t>
            </a:r>
          </a:p>
        </p:txBody>
      </p:sp>
      <p:sp>
        <p:nvSpPr>
          <p:cNvPr id="9" name="TextBox 8"/>
          <p:cNvSpPr txBox="1"/>
          <p:nvPr/>
        </p:nvSpPr>
        <p:spPr>
          <a:xfrm>
            <a:off x="5491218" y="1949072"/>
            <a:ext cx="2491108" cy="253916"/>
          </a:xfrm>
          <a:prstGeom prst="rect">
            <a:avLst/>
          </a:prstGeom>
          <a:noFill/>
        </p:spPr>
        <p:txBody>
          <a:bodyPr wrap="square" rtlCol="0">
            <a:spAutoFit/>
          </a:bodyPr>
          <a:lstStyle/>
          <a:p>
            <a:r>
              <a:rPr lang="en-US" sz="1050" b="1" dirty="0">
                <a:solidFill>
                  <a:srgbClr val="00B050"/>
                </a:solidFill>
              </a:rPr>
              <a:t>Faster convergence, Fairness</a:t>
            </a:r>
          </a:p>
        </p:txBody>
      </p:sp>
      <p:cxnSp>
        <p:nvCxnSpPr>
          <p:cNvPr id="10"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11"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12" name="Shape 618"/>
          <p:cNvGrpSpPr/>
          <p:nvPr/>
        </p:nvGrpSpPr>
        <p:grpSpPr>
          <a:xfrm>
            <a:off x="483610" y="385107"/>
            <a:ext cx="369504" cy="268182"/>
            <a:chOff x="4604550" y="3714775"/>
            <a:chExt cx="439625" cy="319075"/>
          </a:xfrm>
        </p:grpSpPr>
        <p:sp>
          <p:nvSpPr>
            <p:cNvPr id="13"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5"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11178902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561" y="289668"/>
            <a:ext cx="6809700" cy="435599"/>
          </a:xfrm>
        </p:spPr>
        <p:txBody>
          <a:bodyPr/>
          <a:lstStyle/>
          <a:p>
            <a:r>
              <a:rPr lang="en-US" sz="1800" b="1" dirty="0" smtClean="0">
                <a:solidFill>
                  <a:schemeClr val="accent6"/>
                </a:solidFill>
              </a:rPr>
              <a:t>Design</a:t>
            </a:r>
            <a:endParaRPr lang="en-US" sz="1800" b="1" dirty="0">
              <a:solidFill>
                <a:schemeClr val="accent6"/>
              </a:solidFill>
            </a:endParaRPr>
          </a:p>
        </p:txBody>
      </p:sp>
      <p:sp>
        <p:nvSpPr>
          <p:cNvPr id="3" name="Content Placeholder 2"/>
          <p:cNvSpPr>
            <a:spLocks noGrp="1"/>
          </p:cNvSpPr>
          <p:nvPr>
            <p:ph idx="1"/>
          </p:nvPr>
        </p:nvSpPr>
        <p:spPr/>
        <p:txBody>
          <a:bodyPr>
            <a:normAutofit/>
          </a:bodyPr>
          <a:lstStyle/>
          <a:p>
            <a:r>
              <a:rPr lang="en-US" dirty="0"/>
              <a:t>Basic idea similar to FSE in </a:t>
            </a:r>
            <a:r>
              <a:rPr lang="en-US" i="1" dirty="0" smtClean="0"/>
              <a:t>draft-</a:t>
            </a:r>
            <a:r>
              <a:rPr lang="en-US" i="1" dirty="0" err="1" smtClean="0"/>
              <a:t>ietf</a:t>
            </a:r>
            <a:r>
              <a:rPr lang="en-US" i="1" dirty="0" smtClean="0"/>
              <a:t>-</a:t>
            </a:r>
            <a:r>
              <a:rPr lang="en-US" i="1" dirty="0" err="1" smtClean="0"/>
              <a:t>rmcat</a:t>
            </a:r>
            <a:r>
              <a:rPr lang="en-US" i="1" dirty="0" smtClean="0"/>
              <a:t>-coupled-cc</a:t>
            </a:r>
          </a:p>
          <a:p>
            <a:pPr lvl="1"/>
            <a:r>
              <a:rPr lang="en-US" i="1" dirty="0" smtClean="0"/>
              <a:t>To emulate one flow’s behavior</a:t>
            </a:r>
            <a:r>
              <a:rPr lang="en-US" i="1" dirty="0"/>
              <a:t> </a:t>
            </a:r>
            <a:r>
              <a:rPr lang="en-US" i="1" dirty="0" smtClean="0"/>
              <a:t>(</a:t>
            </a:r>
            <a:r>
              <a:rPr lang="is-IS" i="1" dirty="0" smtClean="0"/>
              <a:t>…</a:t>
            </a:r>
            <a:r>
              <a:rPr lang="en-US" i="1" dirty="0" smtClean="0"/>
              <a:t> but easy to tune)</a:t>
            </a:r>
            <a:endParaRPr lang="en-US" i="1" dirty="0"/>
          </a:p>
          <a:p>
            <a:pPr lvl="1"/>
            <a:r>
              <a:rPr lang="en-US" dirty="0"/>
              <a:t>Keep a table of all current connections </a:t>
            </a:r>
            <a:r>
              <a:rPr lang="en-US" dirty="0">
                <a:solidFill>
                  <a:srgbClr val="0000FF"/>
                </a:solidFill>
              </a:rPr>
              <a:t>c</a:t>
            </a:r>
            <a:r>
              <a:rPr lang="en-US" dirty="0"/>
              <a:t> with their priorities </a:t>
            </a:r>
            <a:r>
              <a:rPr lang="en-US" dirty="0">
                <a:solidFill>
                  <a:srgbClr val="0000FF"/>
                </a:solidFill>
              </a:rPr>
              <a:t>P(c)</a:t>
            </a:r>
            <a:r>
              <a:rPr lang="en-US" dirty="0"/>
              <a:t>; calculate each connection’s share as </a:t>
            </a:r>
            <a:r>
              <a:rPr lang="en-US" dirty="0">
                <a:solidFill>
                  <a:srgbClr val="0000FF"/>
                </a:solidFill>
              </a:rPr>
              <a:t>P(c) / </a:t>
            </a:r>
            <a:r>
              <a:rPr lang="en-US" dirty="0" err="1">
                <a:solidFill>
                  <a:srgbClr val="0000FF"/>
                </a:solidFill>
              </a:rPr>
              <a:t>Σ</a:t>
            </a:r>
            <a:r>
              <a:rPr lang="en-US" dirty="0">
                <a:solidFill>
                  <a:srgbClr val="0000FF"/>
                </a:solidFill>
              </a:rPr>
              <a:t>(P) * </a:t>
            </a:r>
            <a:r>
              <a:rPr lang="en-US" dirty="0" err="1">
                <a:solidFill>
                  <a:srgbClr val="0000FF"/>
                </a:solidFill>
              </a:rPr>
              <a:t>Σ</a:t>
            </a:r>
            <a:r>
              <a:rPr lang="en-US" dirty="0">
                <a:solidFill>
                  <a:srgbClr val="0000FF"/>
                </a:solidFill>
              </a:rPr>
              <a:t>(</a:t>
            </a:r>
            <a:r>
              <a:rPr lang="en-US" dirty="0" err="1">
                <a:solidFill>
                  <a:srgbClr val="0000FF"/>
                </a:solidFill>
              </a:rPr>
              <a:t>cwnd</a:t>
            </a:r>
            <a:r>
              <a:rPr lang="en-US" dirty="0">
                <a:solidFill>
                  <a:srgbClr val="0000FF"/>
                </a:solidFill>
              </a:rPr>
              <a:t>)</a:t>
            </a:r>
            <a:r>
              <a:rPr lang="en-US" dirty="0"/>
              <a:t>; react when a connection updates its </a:t>
            </a:r>
            <a:r>
              <a:rPr lang="en-US" dirty="0" err="1">
                <a:solidFill>
                  <a:srgbClr val="0000FF"/>
                </a:solidFill>
              </a:rPr>
              <a:t>cwnd</a:t>
            </a:r>
            <a:r>
              <a:rPr lang="en-US" dirty="0">
                <a:solidFill>
                  <a:srgbClr val="0000FF"/>
                </a:solidFill>
              </a:rPr>
              <a:t> </a:t>
            </a:r>
            <a:r>
              <a:rPr lang="en-US" dirty="0"/>
              <a:t>and use </a:t>
            </a:r>
            <a:r>
              <a:rPr lang="en-US" dirty="0">
                <a:solidFill>
                  <a:srgbClr val="0000FF"/>
                </a:solidFill>
              </a:rPr>
              <a:t>(</a:t>
            </a:r>
            <a:r>
              <a:rPr lang="en-US" dirty="0" err="1">
                <a:solidFill>
                  <a:srgbClr val="0000FF"/>
                </a:solidFill>
              </a:rPr>
              <a:t>cwnd</a:t>
            </a:r>
            <a:r>
              <a:rPr lang="en-US" dirty="0">
                <a:solidFill>
                  <a:srgbClr val="0000FF"/>
                </a:solidFill>
              </a:rPr>
              <a:t>(c) – previous </a:t>
            </a:r>
            <a:r>
              <a:rPr lang="en-US" dirty="0" err="1">
                <a:solidFill>
                  <a:srgbClr val="0000FF"/>
                </a:solidFill>
              </a:rPr>
              <a:t>cwnd</a:t>
            </a:r>
            <a:r>
              <a:rPr lang="en-US" dirty="0">
                <a:solidFill>
                  <a:srgbClr val="0000FF"/>
                </a:solidFill>
              </a:rPr>
              <a:t>(c))</a:t>
            </a:r>
            <a:r>
              <a:rPr lang="en-US" dirty="0"/>
              <a:t> to update </a:t>
            </a:r>
            <a:r>
              <a:rPr lang="en-US" dirty="0" err="1">
                <a:solidFill>
                  <a:srgbClr val="0000FF"/>
                </a:solidFill>
              </a:rPr>
              <a:t>Σ</a:t>
            </a:r>
            <a:r>
              <a:rPr lang="en-US" dirty="0">
                <a:solidFill>
                  <a:srgbClr val="0000FF"/>
                </a:solidFill>
              </a:rPr>
              <a:t>(</a:t>
            </a:r>
            <a:r>
              <a:rPr lang="en-US" dirty="0" err="1">
                <a:solidFill>
                  <a:srgbClr val="0000FF"/>
                </a:solidFill>
              </a:rPr>
              <a:t>cwnd</a:t>
            </a:r>
            <a:r>
              <a:rPr lang="en-US" dirty="0" smtClean="0">
                <a:solidFill>
                  <a:srgbClr val="0000FF"/>
                </a:solidFill>
              </a:rPr>
              <a:t>)</a:t>
            </a:r>
            <a:endParaRPr lang="en-US" dirty="0">
              <a:solidFill>
                <a:srgbClr val="0000FF"/>
              </a:solidFill>
            </a:endParaRPr>
          </a:p>
          <a:p>
            <a:pPr>
              <a:buNone/>
            </a:pPr>
            <a:endParaRPr lang="en-US" dirty="0"/>
          </a:p>
        </p:txBody>
      </p:sp>
      <p:sp>
        <p:nvSpPr>
          <p:cNvPr id="4" name="Slide Number Placeholder 3"/>
          <p:cNvSpPr>
            <a:spLocks noGrp="1"/>
          </p:cNvSpPr>
          <p:nvPr>
            <p:ph type="sldNum" sz="quarter" idx="12"/>
          </p:nvPr>
        </p:nvSpPr>
        <p:spPr/>
        <p:txBody>
          <a:bodyPr/>
          <a:lstStyle/>
          <a:p>
            <a:fld id="{C750CD11-033E-654D-8688-9E53E890C154}" type="slidenum">
              <a:rPr lang="en-US" smtClean="0"/>
              <a:t>46</a:t>
            </a:fld>
            <a:endParaRPr lang="en-US"/>
          </a:p>
        </p:txBody>
      </p:sp>
      <p:cxnSp>
        <p:nvCxnSpPr>
          <p:cNvPr id="5"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6"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cxnSp>
        <p:nvCxnSpPr>
          <p:cNvPr id="10"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grpSp>
        <p:nvGrpSpPr>
          <p:cNvPr id="14" name="Shape 574"/>
          <p:cNvGrpSpPr/>
          <p:nvPr/>
        </p:nvGrpSpPr>
        <p:grpSpPr>
          <a:xfrm>
            <a:off x="476879" y="339074"/>
            <a:ext cx="435021" cy="323445"/>
            <a:chOff x="5247525" y="3007275"/>
            <a:chExt cx="517575" cy="384825"/>
          </a:xfrm>
        </p:grpSpPr>
        <p:sp>
          <p:nvSpPr>
            <p:cNvPr id="15" name="Shape 575"/>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76"/>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306969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920" y="306457"/>
            <a:ext cx="6809700" cy="435599"/>
          </a:xfrm>
        </p:spPr>
        <p:txBody>
          <a:bodyPr/>
          <a:lstStyle/>
          <a:p>
            <a:r>
              <a:rPr lang="en-US" b="1" dirty="0" smtClean="0">
                <a:solidFill>
                  <a:schemeClr val="accent6"/>
                </a:solidFill>
              </a:rPr>
              <a:t>TCP states </a:t>
            </a:r>
            <a:endParaRPr lang="en-US" b="1" dirty="0">
              <a:solidFill>
                <a:schemeClr val="accent6"/>
              </a:solidFill>
            </a:endParaRPr>
          </a:p>
        </p:txBody>
      </p:sp>
      <p:sp>
        <p:nvSpPr>
          <p:cNvPr id="3" name="Content Placeholder 2"/>
          <p:cNvSpPr>
            <a:spLocks noGrp="1"/>
          </p:cNvSpPr>
          <p:nvPr>
            <p:ph idx="1"/>
          </p:nvPr>
        </p:nvSpPr>
        <p:spPr>
          <a:xfrm>
            <a:off x="285750" y="1045500"/>
            <a:ext cx="5251450" cy="3859081"/>
          </a:xfrm>
        </p:spPr>
        <p:txBody>
          <a:bodyPr>
            <a:normAutofit/>
          </a:bodyPr>
          <a:lstStyle/>
          <a:p>
            <a:r>
              <a:rPr lang="en-US" dirty="0" smtClean="0"/>
              <a:t>Once in CA, Slow-Start(SS</a:t>
            </a:r>
            <a:r>
              <a:rPr lang="en-US" dirty="0"/>
              <a:t>) shouldn’t happen as long as ACKs arrive on any flow </a:t>
            </a:r>
            <a:r>
              <a:rPr lang="en-US" sz="1950" dirty="0">
                <a:latin typeface="Wingdings"/>
                <a:ea typeface="Wingdings"/>
                <a:cs typeface="Wingdings"/>
                <a:sym typeface="Wingdings"/>
              </a:rPr>
              <a:t></a:t>
            </a:r>
            <a:r>
              <a:rPr lang="en-US" dirty="0"/>
              <a:t> only SS when </a:t>
            </a:r>
            <a:r>
              <a:rPr lang="en-US" u="sng" dirty="0"/>
              <a:t>all</a:t>
            </a:r>
            <a:r>
              <a:rPr lang="en-US" dirty="0"/>
              <a:t> flows are in SS</a:t>
            </a:r>
          </a:p>
          <a:p>
            <a:r>
              <a:rPr lang="en-US" dirty="0"/>
              <a:t>Avoid multiple congestion reactions to one loss event: </a:t>
            </a:r>
            <a:endParaRPr lang="en-US" dirty="0" smtClean="0"/>
          </a:p>
          <a:p>
            <a:pPr marL="666750" lvl="1" indent="-266700"/>
            <a:r>
              <a:rPr lang="en-US" dirty="0" smtClean="0"/>
              <a:t>TCP </a:t>
            </a:r>
            <a:r>
              <a:rPr lang="en-US" dirty="0"/>
              <a:t>already has Fast Recovery (FR), use that </a:t>
            </a:r>
            <a:r>
              <a:rPr lang="en-US" dirty="0" smtClean="0"/>
              <a:t>instead</a:t>
            </a:r>
            <a:endParaRPr lang="en-US" dirty="0"/>
          </a:p>
        </p:txBody>
      </p:sp>
      <p:sp>
        <p:nvSpPr>
          <p:cNvPr id="4" name="Slide Number Placeholder 3"/>
          <p:cNvSpPr>
            <a:spLocks noGrp="1"/>
          </p:cNvSpPr>
          <p:nvPr>
            <p:ph type="sldNum" sz="quarter" idx="12"/>
          </p:nvPr>
        </p:nvSpPr>
        <p:spPr/>
        <p:txBody>
          <a:bodyPr/>
          <a:lstStyle/>
          <a:p>
            <a:fld id="{C750CD11-033E-654D-8688-9E53E890C154}" type="slidenum">
              <a:rPr lang="en-US" smtClean="0"/>
              <a:t>47</a:t>
            </a:fld>
            <a:endParaRPr lang="en-US" dirty="0"/>
          </a:p>
        </p:txBody>
      </p:sp>
      <p:cxnSp>
        <p:nvCxnSpPr>
          <p:cNvPr id="5"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6"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7" name="Shape 618"/>
          <p:cNvGrpSpPr/>
          <p:nvPr/>
        </p:nvGrpSpPr>
        <p:grpSpPr>
          <a:xfrm>
            <a:off x="483610" y="385107"/>
            <a:ext cx="369504" cy="268182"/>
            <a:chOff x="4604550" y="3714775"/>
            <a:chExt cx="439625" cy="319075"/>
          </a:xfrm>
        </p:grpSpPr>
        <p:sp>
          <p:nvSpPr>
            <p:cNvPr id="8"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0"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536" y="2029570"/>
            <a:ext cx="2235454" cy="134675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006" y="604162"/>
            <a:ext cx="2310360" cy="141144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934" y="3330349"/>
            <a:ext cx="2328657" cy="1436914"/>
          </a:xfrm>
          <a:prstGeom prst="rect">
            <a:avLst/>
          </a:prstGeom>
        </p:spPr>
      </p:pic>
      <p:sp>
        <p:nvSpPr>
          <p:cNvPr id="14" name="TextBox 13"/>
          <p:cNvSpPr txBox="1"/>
          <p:nvPr/>
        </p:nvSpPr>
        <p:spPr>
          <a:xfrm>
            <a:off x="8419531" y="1012022"/>
            <a:ext cx="664889" cy="276999"/>
          </a:xfrm>
          <a:prstGeom prst="rect">
            <a:avLst/>
          </a:prstGeom>
          <a:noFill/>
        </p:spPr>
        <p:txBody>
          <a:bodyPr wrap="square" rtlCol="0">
            <a:spAutoFit/>
          </a:bodyPr>
          <a:lstStyle/>
          <a:p>
            <a:r>
              <a:rPr lang="en-US" sz="1200" dirty="0" smtClean="0"/>
              <a:t>E-TCP</a:t>
            </a:r>
            <a:endParaRPr lang="en-US" sz="1200" dirty="0"/>
          </a:p>
        </p:txBody>
      </p:sp>
      <p:sp>
        <p:nvSpPr>
          <p:cNvPr id="15" name="TextBox 14"/>
          <p:cNvSpPr txBox="1"/>
          <p:nvPr/>
        </p:nvSpPr>
        <p:spPr>
          <a:xfrm>
            <a:off x="8432800" y="2423471"/>
            <a:ext cx="760852" cy="276999"/>
          </a:xfrm>
          <a:prstGeom prst="rect">
            <a:avLst/>
          </a:prstGeom>
          <a:noFill/>
        </p:spPr>
        <p:txBody>
          <a:bodyPr wrap="square" rtlCol="0">
            <a:spAutoFit/>
          </a:bodyPr>
          <a:lstStyle/>
          <a:p>
            <a:r>
              <a:rPr lang="en-US" sz="1200" dirty="0" smtClean="0"/>
              <a:t>EFCM</a:t>
            </a:r>
            <a:endParaRPr lang="en-US" dirty="0"/>
          </a:p>
        </p:txBody>
      </p:sp>
    </p:spTree>
    <p:extLst>
      <p:ext uri="{BB962C8B-B14F-4D97-AF65-F5344CB8AC3E}">
        <p14:creationId xmlns:p14="http://schemas.microsoft.com/office/powerpoint/2010/main" val="15389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970" y="296544"/>
            <a:ext cx="6809700" cy="435599"/>
          </a:xfrm>
        </p:spPr>
        <p:txBody>
          <a:bodyPr/>
          <a:lstStyle/>
          <a:p>
            <a:r>
              <a:rPr lang="en-US" b="1" dirty="0" smtClean="0">
                <a:solidFill>
                  <a:schemeClr val="accent6"/>
                </a:solidFill>
              </a:rPr>
              <a:t>Basic TCP changes</a:t>
            </a:r>
            <a:endParaRPr lang="en-US" b="1" dirty="0">
              <a:solidFill>
                <a:schemeClr val="accent6"/>
              </a:solidFill>
            </a:endParaRPr>
          </a:p>
        </p:txBody>
      </p:sp>
      <p:sp>
        <p:nvSpPr>
          <p:cNvPr id="3" name="Content Placeholder 2"/>
          <p:cNvSpPr>
            <a:spLocks noGrp="1"/>
          </p:cNvSpPr>
          <p:nvPr>
            <p:ph idx="1"/>
          </p:nvPr>
        </p:nvSpPr>
        <p:spPr>
          <a:xfrm>
            <a:off x="1096770" y="961673"/>
            <a:ext cx="6809700" cy="3112200"/>
          </a:xfrm>
        </p:spPr>
        <p:txBody>
          <a:bodyPr>
            <a:noAutofit/>
          </a:bodyPr>
          <a:lstStyle/>
          <a:p>
            <a:pPr marL="0" indent="0">
              <a:buNone/>
            </a:pPr>
            <a:r>
              <a:rPr lang="en-US" sz="1800" dirty="0" smtClean="0"/>
              <a:t>The required changes to TCP:</a:t>
            </a:r>
          </a:p>
          <a:p>
            <a:pPr marL="0" indent="0">
              <a:buNone/>
            </a:pPr>
            <a:endParaRPr lang="en-US" sz="1800" dirty="0" smtClean="0"/>
          </a:p>
          <a:p>
            <a:pPr marL="401638" lvl="1" indent="-401638"/>
            <a:r>
              <a:rPr lang="en-US" sz="1600" dirty="0"/>
              <a:t>This function call, to be executed at the beginning of a TCP </a:t>
            </a:r>
            <a:r>
              <a:rPr lang="en-US" sz="1600" dirty="0" smtClean="0"/>
              <a:t>connection </a:t>
            </a:r>
            <a:r>
              <a:rPr lang="en-US" sz="1600" dirty="0"/>
              <a:t>‘c’ </a:t>
            </a:r>
            <a:r>
              <a:rPr lang="en-US" sz="1600" dirty="0" smtClean="0"/>
              <a:t>:</a:t>
            </a:r>
            <a:r>
              <a:rPr lang="en-US" sz="1600" dirty="0"/>
              <a:t>		</a:t>
            </a:r>
            <a:r>
              <a:rPr lang="en-US" sz="1800" dirty="0">
                <a:solidFill>
                  <a:srgbClr val="FF0000"/>
                </a:solidFill>
              </a:rPr>
              <a:t>register(c, P, </a:t>
            </a:r>
            <a:r>
              <a:rPr lang="en-US" sz="1800" dirty="0" err="1">
                <a:solidFill>
                  <a:srgbClr val="FF0000"/>
                </a:solidFill>
              </a:rPr>
              <a:t>cwnd</a:t>
            </a:r>
            <a:r>
              <a:rPr lang="en-US" sz="1800" dirty="0">
                <a:solidFill>
                  <a:srgbClr val="FF0000"/>
                </a:solidFill>
              </a:rPr>
              <a:t>, </a:t>
            </a:r>
            <a:r>
              <a:rPr lang="en-US" sz="1800" dirty="0" err="1">
                <a:solidFill>
                  <a:srgbClr val="FF0000"/>
                </a:solidFill>
              </a:rPr>
              <a:t>sshtresh</a:t>
            </a:r>
            <a:r>
              <a:rPr lang="en-US" sz="1800" dirty="0">
                <a:solidFill>
                  <a:srgbClr val="FF0000"/>
                </a:solidFill>
              </a:rPr>
              <a:t>);</a:t>
            </a:r>
          </a:p>
          <a:p>
            <a:pPr>
              <a:buNone/>
            </a:pPr>
            <a:r>
              <a:rPr lang="en-US" sz="1800" dirty="0"/>
              <a:t>	</a:t>
            </a:r>
            <a:r>
              <a:rPr lang="en-US" sz="1800" dirty="0" smtClean="0"/>
              <a:t>		</a:t>
            </a:r>
            <a:r>
              <a:rPr lang="en-US" sz="1800" dirty="0" smtClean="0">
                <a:solidFill>
                  <a:srgbClr val="FF0000"/>
                </a:solidFill>
              </a:rPr>
              <a:t>returns: </a:t>
            </a:r>
            <a:r>
              <a:rPr lang="en-US" sz="1800" dirty="0" err="1" smtClean="0">
                <a:solidFill>
                  <a:srgbClr val="FF0000"/>
                </a:solidFill>
              </a:rPr>
              <a:t>cwnd</a:t>
            </a:r>
            <a:r>
              <a:rPr lang="en-US" sz="1800" dirty="0" smtClean="0">
                <a:solidFill>
                  <a:srgbClr val="FF0000"/>
                </a:solidFill>
              </a:rPr>
              <a:t>, </a:t>
            </a:r>
            <a:r>
              <a:rPr lang="en-US" sz="1800" dirty="0" err="1" smtClean="0">
                <a:solidFill>
                  <a:srgbClr val="FF0000"/>
                </a:solidFill>
              </a:rPr>
              <a:t>ssthresh</a:t>
            </a:r>
            <a:r>
              <a:rPr lang="en-US" sz="1800" dirty="0" smtClean="0">
                <a:solidFill>
                  <a:srgbClr val="FF0000"/>
                </a:solidFill>
              </a:rPr>
              <a:t>, state</a:t>
            </a:r>
            <a:r>
              <a:rPr lang="en-US" sz="1800" dirty="0" smtClean="0"/>
              <a:t>	</a:t>
            </a:r>
          </a:p>
          <a:p>
            <a:pPr lvl="1"/>
            <a:r>
              <a:rPr lang="en-US" sz="1600" dirty="0" smtClean="0"/>
              <a:t>This </a:t>
            </a:r>
            <a:r>
              <a:rPr lang="en-US" sz="1600" dirty="0"/>
              <a:t>function call, to be executed whenever TCP connection ‘c’ </a:t>
            </a:r>
            <a:r>
              <a:rPr lang="en-US" sz="1600" dirty="0" smtClean="0"/>
              <a:t>newly </a:t>
            </a:r>
            <a:r>
              <a:rPr lang="en-US" sz="1600" dirty="0"/>
              <a:t>calculates </a:t>
            </a:r>
            <a:r>
              <a:rPr lang="en-US" sz="1600" dirty="0" err="1"/>
              <a:t>cwnd</a:t>
            </a:r>
            <a:r>
              <a:rPr lang="en-US" sz="1600" dirty="0"/>
              <a:t>:</a:t>
            </a:r>
          </a:p>
          <a:p>
            <a:pPr>
              <a:buNone/>
            </a:pPr>
            <a:r>
              <a:rPr lang="en-US" sz="1800" dirty="0" smtClean="0"/>
              <a:t>			</a:t>
            </a:r>
            <a:r>
              <a:rPr lang="en-US" sz="1800" dirty="0">
                <a:solidFill>
                  <a:srgbClr val="FF0000"/>
                </a:solidFill>
              </a:rPr>
              <a:t>update(c, </a:t>
            </a:r>
            <a:r>
              <a:rPr lang="en-US" sz="1800" dirty="0" err="1">
                <a:solidFill>
                  <a:srgbClr val="FF0000"/>
                </a:solidFill>
              </a:rPr>
              <a:t>cwnd</a:t>
            </a:r>
            <a:r>
              <a:rPr lang="en-US" sz="1800" dirty="0">
                <a:solidFill>
                  <a:srgbClr val="FF0000"/>
                </a:solidFill>
              </a:rPr>
              <a:t>, </a:t>
            </a:r>
            <a:r>
              <a:rPr lang="en-US" sz="1800" dirty="0" err="1">
                <a:solidFill>
                  <a:srgbClr val="FF0000"/>
                </a:solidFill>
              </a:rPr>
              <a:t>sshthresh</a:t>
            </a:r>
            <a:r>
              <a:rPr lang="en-US" sz="1800" dirty="0">
                <a:solidFill>
                  <a:srgbClr val="FF0000"/>
                </a:solidFill>
              </a:rPr>
              <a:t>, state);</a:t>
            </a:r>
          </a:p>
          <a:p>
            <a:pPr>
              <a:buNone/>
            </a:pPr>
            <a:r>
              <a:rPr lang="en-US" sz="1800" dirty="0">
                <a:solidFill>
                  <a:srgbClr val="FF0000"/>
                </a:solidFill>
              </a:rPr>
              <a:t>			returns: </a:t>
            </a:r>
            <a:r>
              <a:rPr lang="en-US" sz="1800" dirty="0" err="1">
                <a:solidFill>
                  <a:srgbClr val="FF0000"/>
                </a:solidFill>
              </a:rPr>
              <a:t>cwnd</a:t>
            </a:r>
            <a:r>
              <a:rPr lang="en-US" sz="1800" dirty="0">
                <a:solidFill>
                  <a:srgbClr val="FF0000"/>
                </a:solidFill>
              </a:rPr>
              <a:t>, </a:t>
            </a:r>
            <a:r>
              <a:rPr lang="en-US" sz="1800" dirty="0" err="1">
                <a:solidFill>
                  <a:srgbClr val="FF0000"/>
                </a:solidFill>
              </a:rPr>
              <a:t>ssthresh</a:t>
            </a:r>
            <a:r>
              <a:rPr lang="en-US" sz="1800" dirty="0">
                <a:solidFill>
                  <a:srgbClr val="FF0000"/>
                </a:solidFill>
              </a:rPr>
              <a:t>, state</a:t>
            </a:r>
          </a:p>
          <a:p>
            <a:pPr>
              <a:buNone/>
            </a:pPr>
            <a:endParaRPr lang="en-US" sz="1800" dirty="0" smtClean="0">
              <a:solidFill>
                <a:srgbClr val="FF0000"/>
              </a:solidFill>
            </a:endParaRPr>
          </a:p>
          <a:p>
            <a:pPr lvl="1"/>
            <a:r>
              <a:rPr lang="en-US" sz="1600" dirty="0" smtClean="0"/>
              <a:t>This </a:t>
            </a:r>
            <a:r>
              <a:rPr lang="en-US" sz="1600" dirty="0"/>
              <a:t>function call, to be executed whenever a </a:t>
            </a:r>
            <a:r>
              <a:rPr lang="en-US" sz="1600" dirty="0" smtClean="0"/>
              <a:t>  TCP connection ‘c’ ends:</a:t>
            </a:r>
          </a:p>
          <a:p>
            <a:pPr lvl="3" indent="-966788"/>
            <a:r>
              <a:rPr lang="en-US" sz="1600" dirty="0">
                <a:solidFill>
                  <a:srgbClr val="FF0000"/>
                </a:solidFill>
              </a:rPr>
              <a:t> </a:t>
            </a:r>
            <a:r>
              <a:rPr lang="en-US" sz="1600" dirty="0" smtClean="0">
                <a:solidFill>
                  <a:srgbClr val="FF0000"/>
                </a:solidFill>
              </a:rPr>
              <a:t>   </a:t>
            </a:r>
            <a:r>
              <a:rPr lang="en-US" sz="1600" dirty="0">
                <a:solidFill>
                  <a:srgbClr val="FF0000"/>
                </a:solidFill>
              </a:rPr>
              <a:t>	</a:t>
            </a:r>
            <a:r>
              <a:rPr lang="en-US" sz="1600" dirty="0" smtClean="0">
                <a:solidFill>
                  <a:srgbClr val="FF0000"/>
                </a:solidFill>
              </a:rPr>
              <a:t>	</a:t>
            </a:r>
            <a:r>
              <a:rPr lang="en-US" dirty="0">
                <a:solidFill>
                  <a:srgbClr val="FF0000"/>
                </a:solidFill>
              </a:rPr>
              <a:t> leave(c)	</a:t>
            </a:r>
            <a:r>
              <a:rPr lang="en-US" sz="1600" dirty="0">
                <a:solidFill>
                  <a:srgbClr val="FF0000"/>
                </a:solidFill>
              </a:rPr>
              <a:t>	</a:t>
            </a:r>
          </a:p>
          <a:p>
            <a:pPr>
              <a:buNone/>
            </a:pPr>
            <a:r>
              <a:rPr lang="en-US" sz="1800" dirty="0"/>
              <a:t>	</a:t>
            </a:r>
          </a:p>
        </p:txBody>
      </p:sp>
      <p:sp>
        <p:nvSpPr>
          <p:cNvPr id="4" name="Slide Number Placeholder 3"/>
          <p:cNvSpPr>
            <a:spLocks noGrp="1"/>
          </p:cNvSpPr>
          <p:nvPr>
            <p:ph type="sldNum" sz="quarter" idx="12"/>
          </p:nvPr>
        </p:nvSpPr>
        <p:spPr/>
        <p:txBody>
          <a:bodyPr/>
          <a:lstStyle/>
          <a:p>
            <a:fld id="{C750CD11-033E-654D-8688-9E53E890C154}" type="slidenum">
              <a:rPr lang="en-US" smtClean="0"/>
              <a:t>48</a:t>
            </a:fld>
            <a:endParaRPr lang="en-US"/>
          </a:p>
        </p:txBody>
      </p:sp>
      <p:cxnSp>
        <p:nvCxnSpPr>
          <p:cNvPr id="5" name="Shape 33"/>
          <p:cNvCxnSpPr/>
          <p:nvPr/>
        </p:nvCxnSpPr>
        <p:spPr>
          <a:xfrm flipV="1">
            <a:off x="0" y="519198"/>
            <a:ext cx="1335596" cy="10118"/>
          </a:xfrm>
          <a:prstGeom prst="straightConnector1">
            <a:avLst/>
          </a:prstGeom>
          <a:noFill/>
          <a:ln w="9525" cap="flat" cmpd="sng">
            <a:solidFill>
              <a:srgbClr val="CCCCCC"/>
            </a:solidFill>
            <a:prstDash val="solid"/>
            <a:round/>
            <a:headEnd type="none" w="lg" len="lg"/>
            <a:tailEnd type="none" w="lg" len="lg"/>
          </a:ln>
        </p:spPr>
      </p:cxnSp>
      <p:sp>
        <p:nvSpPr>
          <p:cNvPr id="6" name="Shape 34"/>
          <p:cNvSpPr/>
          <p:nvPr/>
        </p:nvSpPr>
        <p:spPr>
          <a:xfrm>
            <a:off x="409286" y="289668"/>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7" name="Shape 618"/>
          <p:cNvGrpSpPr/>
          <p:nvPr/>
        </p:nvGrpSpPr>
        <p:grpSpPr>
          <a:xfrm>
            <a:off x="483610" y="385107"/>
            <a:ext cx="369504" cy="268182"/>
            <a:chOff x="4604550" y="3714775"/>
            <a:chExt cx="439625" cy="319075"/>
          </a:xfrm>
        </p:grpSpPr>
        <p:sp>
          <p:nvSpPr>
            <p:cNvPr id="8"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0" name="Shape 43"/>
          <p:cNvCxnSpPr/>
          <p:nvPr/>
        </p:nvCxnSpPr>
        <p:spPr>
          <a:xfrm>
            <a:off x="8432800" y="548472"/>
            <a:ext cx="711200"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147279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6032D5-7EBC-CD42-BAE6-08692C5D956C}" type="datetime1">
              <a:rPr lang="nb-NO" smtClean="0"/>
              <a:t>25.04.2018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96359-3FF0-DC44-97DD-52D0BB2C83F0}" type="slidenum">
              <a:rPr lang="en-US" smtClean="0"/>
              <a:t>5</a:t>
            </a:fld>
            <a:endParaRPr lang="en-US"/>
          </a:p>
        </p:txBody>
      </p:sp>
      <p:sp>
        <p:nvSpPr>
          <p:cNvPr id="12" name="TextBox 11"/>
          <p:cNvSpPr txBox="1"/>
          <p:nvPr/>
        </p:nvSpPr>
        <p:spPr>
          <a:xfrm>
            <a:off x="0" y="0"/>
            <a:ext cx="4769427" cy="5143500"/>
          </a:xfrm>
          <a:prstGeom prst="rect">
            <a:avLst/>
          </a:prstGeom>
          <a:solidFill>
            <a:schemeClr val="tx1">
              <a:lumMod val="85000"/>
              <a:lumOff val="15000"/>
            </a:schemeClr>
          </a:solidFill>
          <a:ln>
            <a:noFill/>
          </a:ln>
        </p:spPr>
        <p:txBody>
          <a:bodyPr wrap="square" rtlCol="0" anchor="ctr">
            <a:noAutofit/>
          </a:bodyPr>
          <a:lstStyle/>
          <a:p>
            <a:pPr marL="407988"/>
            <a:r>
              <a:rPr lang="en-US" sz="3600" i="1" dirty="0" smtClean="0">
                <a:solidFill>
                  <a:srgbClr val="FF9F13"/>
                </a:solidFill>
                <a:latin typeface="Gill Sans Light" charset="0"/>
                <a:ea typeface="Gill Sans Light" charset="0"/>
                <a:cs typeface="Gill Sans Light" charset="0"/>
              </a:rPr>
              <a:t>Would it be possible to solve these problems?</a:t>
            </a:r>
            <a:endParaRPr lang="en-US" sz="3600" dirty="0">
              <a:solidFill>
                <a:srgbClr val="FF9F13"/>
              </a:solidFill>
              <a:latin typeface="Gill Sans Light" charset="0"/>
              <a:ea typeface="Gill Sans Light" charset="0"/>
              <a:cs typeface="Gill Sans Light" charset="0"/>
            </a:endParaRPr>
          </a:p>
        </p:txBody>
      </p:sp>
      <p:sp>
        <p:nvSpPr>
          <p:cNvPr id="13" name="TextBox 12"/>
          <p:cNvSpPr txBox="1"/>
          <p:nvPr/>
        </p:nvSpPr>
        <p:spPr>
          <a:xfrm>
            <a:off x="4722666" y="0"/>
            <a:ext cx="4421334" cy="5143500"/>
          </a:xfrm>
          <a:prstGeom prst="rect">
            <a:avLst/>
          </a:prstGeom>
          <a:solidFill>
            <a:schemeClr val="tx1">
              <a:lumMod val="85000"/>
              <a:lumOff val="15000"/>
            </a:schemeClr>
          </a:solidFill>
          <a:ln>
            <a:noFill/>
          </a:ln>
        </p:spPr>
        <p:txBody>
          <a:bodyPr wrap="square" rtlCol="0" anchor="ctr">
            <a:noAutofit/>
          </a:bodyPr>
          <a:lstStyle/>
          <a:p>
            <a:pPr marL="407988"/>
            <a:r>
              <a:rPr lang="en-US" sz="3600" i="1" dirty="0" smtClean="0">
                <a:solidFill>
                  <a:srgbClr val="FF9F13"/>
                </a:solidFill>
                <a:latin typeface="Gill Sans Light" charset="0"/>
                <a:ea typeface="Gill Sans Light" charset="0"/>
                <a:cs typeface="Gill Sans Light" charset="0"/>
              </a:rPr>
              <a:t>           YES</a:t>
            </a:r>
            <a:endParaRPr lang="en-US" sz="3600" dirty="0">
              <a:solidFill>
                <a:srgbClr val="FF9F13"/>
              </a:solidFill>
              <a:latin typeface="Gill Sans Light" charset="0"/>
              <a:ea typeface="Gill Sans Light" charset="0"/>
              <a:cs typeface="Gill Sans Light" charset="0"/>
            </a:endParaRPr>
          </a:p>
        </p:txBody>
      </p:sp>
    </p:spTree>
    <p:custDataLst>
      <p:tags r:id="rId1"/>
    </p:custDataLst>
    <p:extLst>
      <p:ext uri="{BB962C8B-B14F-4D97-AF65-F5344CB8AC3E}">
        <p14:creationId xmlns:p14="http://schemas.microsoft.com/office/powerpoint/2010/main" val="1873537605"/>
      </p:ext>
    </p:extLst>
  </p:cSld>
  <p:clrMapOvr>
    <a:masterClrMapping/>
  </p:clrMapOvr>
  <mc:AlternateContent xmlns:mc="http://schemas.openxmlformats.org/markup-compatibility/2006" xmlns:p14="http://schemas.microsoft.com/office/powerpoint/2010/main">
    <mc:Choice Requires="p14">
      <p:transition spd="slow" p14:dur="2000" advTm="4073"/>
    </mc:Choice>
    <mc:Fallback xmlns="">
      <p:transition spd="slow" advTm="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622465" y="369265"/>
            <a:ext cx="2521318" cy="440871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3" name="Slide Number Placeholder 2"/>
          <p:cNvSpPr>
            <a:spLocks noGrp="1"/>
          </p:cNvSpPr>
          <p:nvPr>
            <p:ph type="sldNum" sz="quarter" idx="12"/>
          </p:nvPr>
        </p:nvSpPr>
        <p:spPr>
          <a:xfrm>
            <a:off x="6060949" y="4820350"/>
            <a:ext cx="2057400" cy="274637"/>
          </a:xfrm>
        </p:spPr>
        <p:txBody>
          <a:bodyPr/>
          <a:lstStyle/>
          <a:p>
            <a:fld id="{5A3EEB00-6CBE-0747-AC35-BBA0D81F1CF5}" type="slidenum">
              <a:rPr lang="en-US" smtClean="0"/>
              <a:t>6</a:t>
            </a:fld>
            <a:endParaRPr lang="en-US"/>
          </a:p>
        </p:txBody>
      </p:sp>
      <p:sp>
        <p:nvSpPr>
          <p:cNvPr id="29" name="Rectangle 28"/>
          <p:cNvSpPr/>
          <p:nvPr/>
        </p:nvSpPr>
        <p:spPr bwMode="auto">
          <a:xfrm>
            <a:off x="2104180" y="643165"/>
            <a:ext cx="1098082" cy="499955"/>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50800" tIns="50800" rIns="50800" bIns="50800" anchor="ctr"/>
          <a:lstStyle/>
          <a:p>
            <a:pPr marL="228600">
              <a:defRPr/>
            </a:pPr>
            <a:r>
              <a:rPr lang="en-US" spc="-100" dirty="0">
                <a:solidFill>
                  <a:srgbClr val="000000"/>
                </a:solidFill>
                <a:latin typeface="Helvetica Light" charset="0"/>
                <a:ea typeface="ＭＳ Ｐゴシック" charset="0"/>
                <a:cs typeface="Helvetica Light" charset="0"/>
              </a:rPr>
              <a:t>Flow 1</a:t>
            </a:r>
          </a:p>
        </p:txBody>
      </p:sp>
      <p:sp>
        <p:nvSpPr>
          <p:cNvPr id="31" name="Can 30"/>
          <p:cNvSpPr/>
          <p:nvPr/>
        </p:nvSpPr>
        <p:spPr bwMode="auto">
          <a:xfrm rot="5400000">
            <a:off x="5305608" y="1233629"/>
            <a:ext cx="1366839" cy="2490967"/>
          </a:xfrm>
          <a:prstGeom prst="can">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50800" tIns="50800" rIns="50800" bIns="50800" anchor="ctr"/>
          <a:lstStyle/>
          <a:p>
            <a:pPr marL="228600">
              <a:defRPr/>
            </a:pPr>
            <a:endParaRPr lang="en-US">
              <a:solidFill>
                <a:srgbClr val="000000"/>
              </a:solidFill>
              <a:latin typeface="Helvetica Light" charset="0"/>
              <a:ea typeface="ＭＳ Ｐゴシック" charset="0"/>
              <a:cs typeface="Helvetica Light" charset="0"/>
            </a:endParaRPr>
          </a:p>
        </p:txBody>
      </p:sp>
      <p:cxnSp>
        <p:nvCxnSpPr>
          <p:cNvPr id="32" name="Straight Connector 31"/>
          <p:cNvCxnSpPr/>
          <p:nvPr/>
        </p:nvCxnSpPr>
        <p:spPr bwMode="auto">
          <a:xfrm>
            <a:off x="4804432" y="1900205"/>
            <a:ext cx="2296329"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33" name="Straight Connector 32"/>
          <p:cNvCxnSpPr/>
          <p:nvPr/>
        </p:nvCxnSpPr>
        <p:spPr bwMode="auto">
          <a:xfrm>
            <a:off x="4743544" y="2153317"/>
            <a:ext cx="2490967"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34" name="Straight Connector 33"/>
          <p:cNvCxnSpPr>
            <a:stCxn id="36" idx="3"/>
            <a:endCxn id="36" idx="1"/>
          </p:cNvCxnSpPr>
          <p:nvPr/>
        </p:nvCxnSpPr>
        <p:spPr bwMode="auto">
          <a:xfrm>
            <a:off x="4743544" y="2479113"/>
            <a:ext cx="2490967"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35" name="Straight Connector 34"/>
          <p:cNvCxnSpPr/>
          <p:nvPr/>
        </p:nvCxnSpPr>
        <p:spPr bwMode="auto">
          <a:xfrm>
            <a:off x="4804432" y="3026330"/>
            <a:ext cx="2296329"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36" name="Straight Arrow Connector 35"/>
          <p:cNvCxnSpPr/>
          <p:nvPr/>
        </p:nvCxnSpPr>
        <p:spPr bwMode="auto">
          <a:xfrm flipV="1">
            <a:off x="7100761" y="1542484"/>
            <a:ext cx="576263" cy="360362"/>
          </a:xfrm>
          <a:prstGeom prst="straightConnector1">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37" name="Straight Arrow Connector 36"/>
          <p:cNvCxnSpPr/>
          <p:nvPr/>
        </p:nvCxnSpPr>
        <p:spPr bwMode="auto">
          <a:xfrm flipV="1">
            <a:off x="7234511" y="2008855"/>
            <a:ext cx="863600" cy="144462"/>
          </a:xfrm>
          <a:prstGeom prst="straightConnector1">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38" name="Straight Arrow Connector 37"/>
          <p:cNvCxnSpPr/>
          <p:nvPr/>
        </p:nvCxnSpPr>
        <p:spPr bwMode="auto">
          <a:xfrm flipV="1">
            <a:off x="7235699" y="2444188"/>
            <a:ext cx="882650" cy="34925"/>
          </a:xfrm>
          <a:prstGeom prst="straightConnector1">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39" name="Straight Arrow Connector 38"/>
          <p:cNvCxnSpPr/>
          <p:nvPr/>
        </p:nvCxnSpPr>
        <p:spPr bwMode="auto">
          <a:xfrm>
            <a:off x="7100761" y="3026330"/>
            <a:ext cx="792163" cy="0"/>
          </a:xfrm>
          <a:prstGeom prst="straightConnector1">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40" name="Straight Connector 39"/>
          <p:cNvCxnSpPr/>
          <p:nvPr/>
        </p:nvCxnSpPr>
        <p:spPr bwMode="auto">
          <a:xfrm flipV="1">
            <a:off x="3230657" y="3026330"/>
            <a:ext cx="1573775" cy="1584326"/>
          </a:xfrm>
          <a:prstGeom prst="line">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41" name="Straight Connector 40"/>
          <p:cNvCxnSpPr>
            <a:endCxn id="36" idx="3"/>
          </p:cNvCxnSpPr>
          <p:nvPr/>
        </p:nvCxnSpPr>
        <p:spPr bwMode="auto">
          <a:xfrm flipV="1">
            <a:off x="3202262" y="2479113"/>
            <a:ext cx="1541282" cy="789"/>
          </a:xfrm>
          <a:prstGeom prst="line">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42" name="Straight Connector 41"/>
          <p:cNvCxnSpPr/>
          <p:nvPr/>
        </p:nvCxnSpPr>
        <p:spPr bwMode="auto">
          <a:xfrm>
            <a:off x="3047392" y="1650228"/>
            <a:ext cx="1696152" cy="504237"/>
          </a:xfrm>
          <a:prstGeom prst="line">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43" name="Straight Connector 42"/>
          <p:cNvCxnSpPr>
            <a:stCxn id="32" idx="3"/>
          </p:cNvCxnSpPr>
          <p:nvPr/>
        </p:nvCxnSpPr>
        <p:spPr bwMode="auto">
          <a:xfrm>
            <a:off x="3202262" y="893143"/>
            <a:ext cx="1602170" cy="1007062"/>
          </a:xfrm>
          <a:prstGeom prst="line">
            <a:avLst/>
          </a:prstGeom>
          <a:ln>
            <a:solidFill>
              <a:srgbClr val="0080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44" name="Straight Connector 43"/>
          <p:cNvCxnSpPr/>
          <p:nvPr/>
        </p:nvCxnSpPr>
        <p:spPr bwMode="auto">
          <a:xfrm>
            <a:off x="2575989" y="2863072"/>
            <a:ext cx="0" cy="1017355"/>
          </a:xfrm>
          <a:prstGeom prst="line">
            <a:avLst/>
          </a:prstGeom>
          <a:ln>
            <a:prstDash val="dash"/>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sp>
        <p:nvSpPr>
          <p:cNvPr id="45" name="Rectangle 44"/>
          <p:cNvSpPr/>
          <p:nvPr/>
        </p:nvSpPr>
        <p:spPr bwMode="auto">
          <a:xfrm>
            <a:off x="2104180" y="1400250"/>
            <a:ext cx="1098082" cy="499955"/>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50800" tIns="50800" rIns="50800" bIns="50800" anchor="ctr"/>
          <a:lstStyle/>
          <a:p>
            <a:pPr marL="228600">
              <a:defRPr/>
            </a:pPr>
            <a:r>
              <a:rPr lang="en-US" spc="-100" dirty="0">
                <a:solidFill>
                  <a:srgbClr val="000000"/>
                </a:solidFill>
                <a:latin typeface="Helvetica Light" charset="0"/>
                <a:ea typeface="ＭＳ Ｐゴシック" charset="0"/>
                <a:cs typeface="Helvetica Light" charset="0"/>
              </a:rPr>
              <a:t>Flow </a:t>
            </a:r>
            <a:r>
              <a:rPr lang="en-US" spc="-100" dirty="0" smtClean="0">
                <a:solidFill>
                  <a:srgbClr val="000000"/>
                </a:solidFill>
                <a:latin typeface="Helvetica Light" charset="0"/>
                <a:ea typeface="ＭＳ Ｐゴシック" charset="0"/>
                <a:cs typeface="Helvetica Light" charset="0"/>
              </a:rPr>
              <a:t>2</a:t>
            </a:r>
            <a:endParaRPr lang="en-US" spc="-100" dirty="0">
              <a:solidFill>
                <a:srgbClr val="000000"/>
              </a:solidFill>
              <a:latin typeface="Helvetica Light" charset="0"/>
              <a:ea typeface="ＭＳ Ｐゴシック" charset="0"/>
              <a:cs typeface="Helvetica Light" charset="0"/>
            </a:endParaRPr>
          </a:p>
        </p:txBody>
      </p:sp>
      <p:sp>
        <p:nvSpPr>
          <p:cNvPr id="46" name="Rectangle 45"/>
          <p:cNvSpPr/>
          <p:nvPr/>
        </p:nvSpPr>
        <p:spPr bwMode="auto">
          <a:xfrm>
            <a:off x="2104180" y="2229924"/>
            <a:ext cx="1098082" cy="499955"/>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50800" tIns="50800" rIns="50800" bIns="50800" anchor="ctr"/>
          <a:lstStyle/>
          <a:p>
            <a:pPr marL="228600">
              <a:defRPr/>
            </a:pPr>
            <a:r>
              <a:rPr lang="en-US" spc="-100" dirty="0">
                <a:solidFill>
                  <a:srgbClr val="000000"/>
                </a:solidFill>
                <a:latin typeface="Helvetica Light" charset="0"/>
                <a:ea typeface="ＭＳ Ｐゴシック" charset="0"/>
                <a:cs typeface="Helvetica Light" charset="0"/>
              </a:rPr>
              <a:t>Flow </a:t>
            </a:r>
            <a:r>
              <a:rPr lang="en-US" spc="-100" dirty="0" smtClean="0">
                <a:solidFill>
                  <a:srgbClr val="000000"/>
                </a:solidFill>
                <a:latin typeface="Helvetica Light" charset="0"/>
                <a:ea typeface="ＭＳ Ｐゴシック" charset="0"/>
                <a:cs typeface="Helvetica Light" charset="0"/>
              </a:rPr>
              <a:t>3</a:t>
            </a:r>
            <a:endParaRPr lang="en-US" spc="-100" dirty="0">
              <a:solidFill>
                <a:srgbClr val="000000"/>
              </a:solidFill>
              <a:latin typeface="Helvetica Light" charset="0"/>
              <a:ea typeface="ＭＳ Ｐゴシック" charset="0"/>
              <a:cs typeface="Helvetica Light" charset="0"/>
            </a:endParaRPr>
          </a:p>
        </p:txBody>
      </p:sp>
      <p:sp>
        <p:nvSpPr>
          <p:cNvPr id="47" name="Rectangle 46"/>
          <p:cNvSpPr/>
          <p:nvPr/>
        </p:nvSpPr>
        <p:spPr bwMode="auto">
          <a:xfrm>
            <a:off x="2104180" y="4110700"/>
            <a:ext cx="1098082" cy="499955"/>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50800" tIns="50800" rIns="50800" bIns="50800" anchor="ctr"/>
          <a:lstStyle/>
          <a:p>
            <a:pPr marL="228600">
              <a:defRPr/>
            </a:pPr>
            <a:r>
              <a:rPr lang="en-US" spc="-100" dirty="0">
                <a:solidFill>
                  <a:srgbClr val="000000"/>
                </a:solidFill>
                <a:latin typeface="Helvetica Light" charset="0"/>
                <a:ea typeface="ＭＳ Ｐゴシック" charset="0"/>
                <a:cs typeface="Helvetica Light" charset="0"/>
              </a:rPr>
              <a:t>Flow </a:t>
            </a:r>
            <a:r>
              <a:rPr lang="en-US" spc="-100" dirty="0" smtClean="0">
                <a:solidFill>
                  <a:srgbClr val="000000"/>
                </a:solidFill>
                <a:latin typeface="Helvetica Light" charset="0"/>
                <a:ea typeface="ＭＳ Ｐゴシック" charset="0"/>
                <a:cs typeface="Helvetica Light" charset="0"/>
              </a:rPr>
              <a:t>n</a:t>
            </a:r>
            <a:endParaRPr lang="en-US" spc="-100" dirty="0">
              <a:solidFill>
                <a:srgbClr val="000000"/>
              </a:solidFill>
              <a:latin typeface="Helvetica Light" charset="0"/>
              <a:ea typeface="ＭＳ Ｐゴシック" charset="0"/>
              <a:cs typeface="Helvetica Light" charset="0"/>
            </a:endParaRPr>
          </a:p>
        </p:txBody>
      </p:sp>
      <p:sp>
        <p:nvSpPr>
          <p:cNvPr id="48" name="Connector 47"/>
          <p:cNvSpPr/>
          <p:nvPr/>
        </p:nvSpPr>
        <p:spPr>
          <a:xfrm>
            <a:off x="3300242" y="643165"/>
            <a:ext cx="582934" cy="36947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CC</a:t>
            </a:r>
            <a:endParaRPr lang="en-US" dirty="0"/>
          </a:p>
        </p:txBody>
      </p:sp>
      <p:sp>
        <p:nvSpPr>
          <p:cNvPr id="49" name="Connector 48"/>
          <p:cNvSpPr/>
          <p:nvPr/>
        </p:nvSpPr>
        <p:spPr>
          <a:xfrm>
            <a:off x="3300242" y="1374028"/>
            <a:ext cx="579702" cy="36947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CC</a:t>
            </a:r>
            <a:endParaRPr lang="en-US" dirty="0"/>
          </a:p>
        </p:txBody>
      </p:sp>
      <p:sp>
        <p:nvSpPr>
          <p:cNvPr id="50" name="Connector 49"/>
          <p:cNvSpPr/>
          <p:nvPr/>
        </p:nvSpPr>
        <p:spPr>
          <a:xfrm>
            <a:off x="3300242" y="2065522"/>
            <a:ext cx="579702" cy="36947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CC</a:t>
            </a:r>
            <a:endParaRPr lang="en-US" dirty="0"/>
          </a:p>
        </p:txBody>
      </p:sp>
      <p:sp>
        <p:nvSpPr>
          <p:cNvPr id="51" name="Connector 50"/>
          <p:cNvSpPr/>
          <p:nvPr/>
        </p:nvSpPr>
        <p:spPr>
          <a:xfrm rot="18948387">
            <a:off x="3223084" y="3805359"/>
            <a:ext cx="618892" cy="36947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CC</a:t>
            </a:r>
            <a:endParaRPr lang="en-US" dirty="0"/>
          </a:p>
        </p:txBody>
      </p:sp>
      <p:sp>
        <p:nvSpPr>
          <p:cNvPr id="52" name="Connector 51"/>
          <p:cNvSpPr/>
          <p:nvPr/>
        </p:nvSpPr>
        <p:spPr>
          <a:xfrm>
            <a:off x="4804432" y="369265"/>
            <a:ext cx="1653733" cy="547799"/>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Single</a:t>
            </a:r>
          </a:p>
          <a:p>
            <a:pPr algn="ctr"/>
            <a:r>
              <a:rPr lang="en-US" sz="1200" dirty="0" smtClean="0"/>
              <a:t>Congestion Controller</a:t>
            </a:r>
            <a:endParaRPr lang="en-US" dirty="0"/>
          </a:p>
        </p:txBody>
      </p:sp>
      <p:sp>
        <p:nvSpPr>
          <p:cNvPr id="27" name="TextBox 26"/>
          <p:cNvSpPr txBox="1"/>
          <p:nvPr/>
        </p:nvSpPr>
        <p:spPr>
          <a:xfrm>
            <a:off x="1555764" y="4481173"/>
            <a:ext cx="696530" cy="307777"/>
          </a:xfrm>
          <a:prstGeom prst="rect">
            <a:avLst/>
          </a:prstGeom>
          <a:noFill/>
        </p:spPr>
        <p:txBody>
          <a:bodyPr wrap="square" rtlCol="0">
            <a:spAutoFit/>
          </a:bodyPr>
          <a:lstStyle/>
          <a:p>
            <a:r>
              <a:rPr lang="nb-NO" dirty="0" smtClean="0"/>
              <a:t>Host</a:t>
            </a:r>
            <a:endParaRPr lang="nb-NO" dirty="0"/>
          </a:p>
        </p:txBody>
      </p:sp>
    </p:spTree>
    <p:extLst>
      <p:ext uri="{BB962C8B-B14F-4D97-AF65-F5344CB8AC3E}">
        <p14:creationId xmlns:p14="http://schemas.microsoft.com/office/powerpoint/2010/main" val="2044375116"/>
      </p:ext>
    </p:extLst>
  </p:cSld>
  <p:clrMapOvr>
    <a:masterClrMapping/>
  </p:clrMapOvr>
  <mc:AlternateContent xmlns:mc="http://schemas.openxmlformats.org/markup-compatibility/2006" xmlns:p14="http://schemas.microsoft.com/office/powerpoint/2010/main">
    <mc:Choice Requires="p14">
      <p:transition spd="slow" p14:dur="2000" advTm="9209"/>
    </mc:Choice>
    <mc:Fallback xmlns="">
      <p:transition spd="slow" advTm="92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7 -2.46914E-6 L 0.12917 -0.03364 " pathEditMode="relative" rAng="0" ptsTypes="AA">
                                      <p:cBhvr>
                                        <p:cTn id="6" dur="2000" fill="hold"/>
                                        <p:tgtEl>
                                          <p:spTgt spid="48"/>
                                        </p:tgtEl>
                                        <p:attrNameLst>
                                          <p:attrName>ppt_x</p:attrName>
                                          <p:attrName>ppt_y</p:attrName>
                                        </p:attrNameLst>
                                      </p:cBhvr>
                                      <p:rCtr x="6458" y="-1698"/>
                                    </p:animMotion>
                                  </p:childTnLst>
                                </p:cTn>
                              </p:par>
                              <p:par>
                                <p:cTn id="7" presetID="0" presetClass="path" presetSubtype="0" accel="50000" decel="50000" fill="hold" grpId="0" nodeType="withEffect">
                                  <p:stCondLst>
                                    <p:cond delay="0"/>
                                  </p:stCondLst>
                                  <p:childTnLst>
                                    <p:animMotion origin="layout" path="M -4.72222E-6 3.58025E-6 L 0.14358 -0.14229 " pathEditMode="relative" rAng="0" ptsTypes="AA">
                                      <p:cBhvr>
                                        <p:cTn id="8" dur="2000" fill="hold"/>
                                        <p:tgtEl>
                                          <p:spTgt spid="49"/>
                                        </p:tgtEl>
                                        <p:attrNameLst>
                                          <p:attrName>ppt_x</p:attrName>
                                          <p:attrName>ppt_y</p:attrName>
                                        </p:attrNameLst>
                                      </p:cBhvr>
                                      <p:rCtr x="7170" y="-7130"/>
                                    </p:animMotion>
                                  </p:childTnLst>
                                </p:cTn>
                              </p:par>
                              <p:par>
                                <p:cTn id="9" presetID="0" presetClass="path" presetSubtype="0" accel="50000" decel="50000" fill="hold" grpId="0" nodeType="withEffect">
                                  <p:stCondLst>
                                    <p:cond delay="0"/>
                                  </p:stCondLst>
                                  <p:childTnLst>
                                    <p:animMotion origin="layout" path="M -4.72222E-6 4.32099E-6 L 0.16875 -0.24044 " pathEditMode="relative" rAng="0" ptsTypes="AA">
                                      <p:cBhvr>
                                        <p:cTn id="10" dur="2000" fill="hold"/>
                                        <p:tgtEl>
                                          <p:spTgt spid="50"/>
                                        </p:tgtEl>
                                        <p:attrNameLst>
                                          <p:attrName>ppt_x</p:attrName>
                                          <p:attrName>ppt_y</p:attrName>
                                        </p:attrNameLst>
                                      </p:cBhvr>
                                      <p:rCtr x="8438" y="-12037"/>
                                    </p:animMotion>
                                  </p:childTnLst>
                                </p:cTn>
                              </p:par>
                              <p:par>
                                <p:cTn id="11" presetID="0" presetClass="path" presetSubtype="0" accel="50000" decel="50000" fill="hold" grpId="0" nodeType="withEffect">
                                  <p:stCondLst>
                                    <p:cond delay="0"/>
                                  </p:stCondLst>
                                  <p:childTnLst>
                                    <p:animMotion origin="layout" path="M -4.72222E-6 2.71605E-6 L 0.19879 -0.5534 " pathEditMode="relative" rAng="0" ptsTypes="AA">
                                      <p:cBhvr>
                                        <p:cTn id="12" dur="2000" fill="hold"/>
                                        <p:tgtEl>
                                          <p:spTgt spid="51"/>
                                        </p:tgtEl>
                                        <p:attrNameLst>
                                          <p:attrName>ppt_x</p:attrName>
                                          <p:attrName>ppt_y</p:attrName>
                                        </p:attrNameLst>
                                      </p:cBhvr>
                                      <p:rCtr x="9931" y="-2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6032D5-7EBC-CD42-BAE6-08692C5D956C}" type="datetime1">
              <a:rPr lang="nb-NO" smtClean="0"/>
              <a:t>25.04.2018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8630" y="4767263"/>
            <a:ext cx="2057400" cy="274637"/>
          </a:xfrm>
        </p:spPr>
        <p:txBody>
          <a:bodyPr/>
          <a:lstStyle/>
          <a:p>
            <a:fld id="{8CA96359-3FF0-DC44-97DD-52D0BB2C83F0}" type="slidenum">
              <a:rPr lang="en-US" smtClean="0"/>
              <a:t>7</a:t>
            </a:fld>
            <a:endParaRPr lang="en-US" dirty="0"/>
          </a:p>
        </p:txBody>
      </p:sp>
      <p:sp>
        <p:nvSpPr>
          <p:cNvPr id="12" name="TextBox 11"/>
          <p:cNvSpPr txBox="1"/>
          <p:nvPr/>
        </p:nvSpPr>
        <p:spPr>
          <a:xfrm>
            <a:off x="1" y="0"/>
            <a:ext cx="527493" cy="5143500"/>
          </a:xfrm>
          <a:prstGeom prst="rect">
            <a:avLst/>
          </a:prstGeom>
          <a:solidFill>
            <a:schemeClr val="tx1">
              <a:lumMod val="85000"/>
              <a:lumOff val="15000"/>
            </a:schemeClr>
          </a:solidFill>
          <a:ln>
            <a:noFill/>
          </a:ln>
        </p:spPr>
        <p:txBody>
          <a:bodyPr wrap="square" rtlCol="0" anchor="ctr">
            <a:noAutofit/>
          </a:bodyPr>
          <a:lstStyle/>
          <a:p>
            <a:pPr marL="407988"/>
            <a:endParaRPr lang="en-US" sz="3600" dirty="0">
              <a:solidFill>
                <a:srgbClr val="FF9F13"/>
              </a:solidFill>
              <a:latin typeface="Gill Sans Light" charset="0"/>
              <a:ea typeface="Gill Sans Light" charset="0"/>
              <a:cs typeface="Gill Sans Light" charset="0"/>
            </a:endParaRPr>
          </a:p>
        </p:txBody>
      </p:sp>
      <p:sp>
        <p:nvSpPr>
          <p:cNvPr id="13" name="TextBox 12"/>
          <p:cNvSpPr txBox="1"/>
          <p:nvPr/>
        </p:nvSpPr>
        <p:spPr>
          <a:xfrm>
            <a:off x="8780318" y="0"/>
            <a:ext cx="363682" cy="5143500"/>
          </a:xfrm>
          <a:prstGeom prst="rect">
            <a:avLst/>
          </a:prstGeom>
          <a:solidFill>
            <a:schemeClr val="tx1">
              <a:lumMod val="85000"/>
              <a:lumOff val="15000"/>
            </a:schemeClr>
          </a:solidFill>
          <a:ln>
            <a:noFill/>
          </a:ln>
        </p:spPr>
        <p:txBody>
          <a:bodyPr wrap="square" rtlCol="0" anchor="ctr">
            <a:noAutofit/>
          </a:bodyPr>
          <a:lstStyle/>
          <a:p>
            <a:pPr marL="407988"/>
            <a:endParaRPr lang="en-US" sz="3600" dirty="0">
              <a:solidFill>
                <a:srgbClr val="FF9F13"/>
              </a:solidFill>
              <a:latin typeface="Gill Sans Light" charset="0"/>
              <a:ea typeface="Gill Sans Light" charset="0"/>
              <a:cs typeface="Gill Sans Light" charset="0"/>
            </a:endParaRPr>
          </a:p>
        </p:txBody>
      </p:sp>
      <p:cxnSp>
        <p:nvCxnSpPr>
          <p:cNvPr id="14" name="Straight Arrow Connector 13"/>
          <p:cNvCxnSpPr/>
          <p:nvPr/>
        </p:nvCxnSpPr>
        <p:spPr>
          <a:xfrm flipV="1">
            <a:off x="841664" y="2389908"/>
            <a:ext cx="7055427" cy="623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168972" y="2270410"/>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150914" y="2266994"/>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997775" y="2249629"/>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631870" y="2218457"/>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906978" y="2218457"/>
            <a:ext cx="301336" cy="301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88422" y="1869576"/>
            <a:ext cx="950768" cy="276999"/>
          </a:xfrm>
          <a:prstGeom prst="rect">
            <a:avLst/>
          </a:prstGeom>
          <a:noFill/>
        </p:spPr>
        <p:txBody>
          <a:bodyPr wrap="square" rtlCol="0">
            <a:spAutoFit/>
          </a:bodyPr>
          <a:lstStyle/>
          <a:p>
            <a:r>
              <a:rPr lang="en-US" sz="1200" dirty="0" smtClean="0"/>
              <a:t>RFC2140</a:t>
            </a:r>
            <a:endParaRPr lang="en-US" dirty="0"/>
          </a:p>
        </p:txBody>
      </p:sp>
      <p:sp>
        <p:nvSpPr>
          <p:cNvPr id="31" name="TextBox 30"/>
          <p:cNvSpPr txBox="1"/>
          <p:nvPr/>
        </p:nvSpPr>
        <p:spPr>
          <a:xfrm>
            <a:off x="1046883" y="2653168"/>
            <a:ext cx="950768" cy="307777"/>
          </a:xfrm>
          <a:prstGeom prst="rect">
            <a:avLst/>
          </a:prstGeom>
          <a:noFill/>
        </p:spPr>
        <p:txBody>
          <a:bodyPr wrap="square" rtlCol="0">
            <a:spAutoFit/>
          </a:bodyPr>
          <a:lstStyle/>
          <a:p>
            <a:r>
              <a:rPr lang="en-US" smtClean="0"/>
              <a:t>1997</a:t>
            </a:r>
            <a:endParaRPr lang="en-US"/>
          </a:p>
        </p:txBody>
      </p:sp>
      <p:sp>
        <p:nvSpPr>
          <p:cNvPr id="32" name="TextBox 31"/>
          <p:cNvSpPr txBox="1"/>
          <p:nvPr/>
        </p:nvSpPr>
        <p:spPr>
          <a:xfrm>
            <a:off x="1992457" y="2617590"/>
            <a:ext cx="950768" cy="307777"/>
          </a:xfrm>
          <a:prstGeom prst="rect">
            <a:avLst/>
          </a:prstGeom>
          <a:noFill/>
        </p:spPr>
        <p:txBody>
          <a:bodyPr wrap="square" rtlCol="0">
            <a:spAutoFit/>
          </a:bodyPr>
          <a:lstStyle/>
          <a:p>
            <a:r>
              <a:rPr lang="en-US" dirty="0" smtClean="0"/>
              <a:t>1998</a:t>
            </a:r>
            <a:endParaRPr lang="en-US" dirty="0"/>
          </a:p>
        </p:txBody>
      </p:sp>
      <p:sp>
        <p:nvSpPr>
          <p:cNvPr id="33" name="TextBox 32"/>
          <p:cNvSpPr txBox="1"/>
          <p:nvPr/>
        </p:nvSpPr>
        <p:spPr>
          <a:xfrm>
            <a:off x="2845813" y="2598127"/>
            <a:ext cx="950768" cy="307777"/>
          </a:xfrm>
          <a:prstGeom prst="rect">
            <a:avLst/>
          </a:prstGeom>
          <a:noFill/>
        </p:spPr>
        <p:txBody>
          <a:bodyPr wrap="square" rtlCol="0">
            <a:spAutoFit/>
          </a:bodyPr>
          <a:lstStyle/>
          <a:p>
            <a:r>
              <a:rPr lang="en-US"/>
              <a:t>1999</a:t>
            </a:r>
            <a:endParaRPr lang="en-US" dirty="0"/>
          </a:p>
        </p:txBody>
      </p:sp>
      <p:sp>
        <p:nvSpPr>
          <p:cNvPr id="34" name="TextBox 33"/>
          <p:cNvSpPr txBox="1"/>
          <p:nvPr/>
        </p:nvSpPr>
        <p:spPr>
          <a:xfrm>
            <a:off x="2863893" y="1576760"/>
            <a:ext cx="950768" cy="646331"/>
          </a:xfrm>
          <a:prstGeom prst="rect">
            <a:avLst/>
          </a:prstGeom>
          <a:noFill/>
        </p:spPr>
        <p:txBody>
          <a:bodyPr wrap="square" rtlCol="0">
            <a:spAutoFit/>
          </a:bodyPr>
          <a:lstStyle/>
          <a:p>
            <a:r>
              <a:rPr lang="en-US" sz="1200" dirty="0" smtClean="0"/>
              <a:t>Congestion Manager (CM)</a:t>
            </a:r>
            <a:endParaRPr lang="en-US" sz="1200" dirty="0"/>
          </a:p>
        </p:txBody>
      </p:sp>
      <p:sp>
        <p:nvSpPr>
          <p:cNvPr id="35" name="TextBox 34"/>
          <p:cNvSpPr txBox="1"/>
          <p:nvPr/>
        </p:nvSpPr>
        <p:spPr>
          <a:xfrm>
            <a:off x="3873213" y="1624079"/>
            <a:ext cx="1113045" cy="461665"/>
          </a:xfrm>
          <a:prstGeom prst="rect">
            <a:avLst/>
          </a:prstGeom>
          <a:noFill/>
        </p:spPr>
        <p:txBody>
          <a:bodyPr wrap="square" rtlCol="0">
            <a:spAutoFit/>
          </a:bodyPr>
          <a:lstStyle/>
          <a:p>
            <a:r>
              <a:rPr lang="en-US" sz="1200" dirty="0" smtClean="0"/>
              <a:t>Ensemble TCP (E-TCP)</a:t>
            </a:r>
            <a:endParaRPr lang="en-US" sz="1200" dirty="0"/>
          </a:p>
        </p:txBody>
      </p:sp>
      <p:sp>
        <p:nvSpPr>
          <p:cNvPr id="36" name="Rectangle 35"/>
          <p:cNvSpPr/>
          <p:nvPr/>
        </p:nvSpPr>
        <p:spPr>
          <a:xfrm>
            <a:off x="3761190" y="2604769"/>
            <a:ext cx="582211" cy="307777"/>
          </a:xfrm>
          <a:prstGeom prst="rect">
            <a:avLst/>
          </a:prstGeom>
        </p:spPr>
        <p:txBody>
          <a:bodyPr wrap="none">
            <a:spAutoFit/>
          </a:bodyPr>
          <a:lstStyle/>
          <a:p>
            <a:r>
              <a:rPr lang="en-US" dirty="0"/>
              <a:t>1999</a:t>
            </a:r>
          </a:p>
        </p:txBody>
      </p:sp>
      <p:sp>
        <p:nvSpPr>
          <p:cNvPr id="37" name="Rectangle 36"/>
          <p:cNvSpPr/>
          <p:nvPr/>
        </p:nvSpPr>
        <p:spPr>
          <a:xfrm>
            <a:off x="5491432" y="2596555"/>
            <a:ext cx="582211" cy="307777"/>
          </a:xfrm>
          <a:prstGeom prst="rect">
            <a:avLst/>
          </a:prstGeom>
        </p:spPr>
        <p:txBody>
          <a:bodyPr wrap="none">
            <a:spAutoFit/>
          </a:bodyPr>
          <a:lstStyle/>
          <a:p>
            <a:r>
              <a:rPr lang="en-US" dirty="0" smtClean="0"/>
              <a:t>2005</a:t>
            </a:r>
            <a:endParaRPr lang="en-US" dirty="0"/>
          </a:p>
        </p:txBody>
      </p:sp>
      <p:sp>
        <p:nvSpPr>
          <p:cNvPr id="38" name="TextBox 37"/>
          <p:cNvSpPr txBox="1"/>
          <p:nvPr/>
        </p:nvSpPr>
        <p:spPr>
          <a:xfrm>
            <a:off x="5374348" y="1583214"/>
            <a:ext cx="1738377" cy="646331"/>
          </a:xfrm>
          <a:prstGeom prst="rect">
            <a:avLst/>
          </a:prstGeom>
          <a:noFill/>
        </p:spPr>
        <p:txBody>
          <a:bodyPr wrap="square" rtlCol="0">
            <a:spAutoFit/>
          </a:bodyPr>
          <a:lstStyle/>
          <a:p>
            <a:r>
              <a:rPr lang="en-US" sz="1200" dirty="0" smtClean="0"/>
              <a:t>Ensemble Flow Congestion Management (EFCM)</a:t>
            </a:r>
            <a:endParaRPr lang="en-US" sz="1200" dirty="0"/>
          </a:p>
        </p:txBody>
      </p:sp>
      <p:sp>
        <p:nvSpPr>
          <p:cNvPr id="39" name="TextBox 38"/>
          <p:cNvSpPr txBox="1"/>
          <p:nvPr/>
        </p:nvSpPr>
        <p:spPr>
          <a:xfrm>
            <a:off x="1975618" y="1701296"/>
            <a:ext cx="950768" cy="461665"/>
          </a:xfrm>
          <a:prstGeom prst="rect">
            <a:avLst/>
          </a:prstGeom>
          <a:noFill/>
        </p:spPr>
        <p:txBody>
          <a:bodyPr wrap="square" rtlCol="0">
            <a:spAutoFit/>
          </a:bodyPr>
          <a:lstStyle/>
          <a:p>
            <a:r>
              <a:rPr lang="en-US" sz="1200" dirty="0" smtClean="0"/>
              <a:t>TCP FAST START</a:t>
            </a:r>
            <a:endParaRPr lang="en-US" sz="1200" dirty="0"/>
          </a:p>
        </p:txBody>
      </p:sp>
      <p:cxnSp>
        <p:nvCxnSpPr>
          <p:cNvPr id="46" name="Straight Arrow Connector 45"/>
          <p:cNvCxnSpPr/>
          <p:nvPr/>
        </p:nvCxnSpPr>
        <p:spPr>
          <a:xfrm flipH="1" flipV="1">
            <a:off x="1288468" y="2996925"/>
            <a:ext cx="467596" cy="88927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1839190" y="2918754"/>
            <a:ext cx="404378" cy="95775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45015" y="3876504"/>
            <a:ext cx="1937912" cy="523220"/>
          </a:xfrm>
          <a:prstGeom prst="rect">
            <a:avLst/>
          </a:prstGeom>
          <a:noFill/>
        </p:spPr>
        <p:txBody>
          <a:bodyPr wrap="square" rtlCol="0">
            <a:spAutoFit/>
          </a:bodyPr>
          <a:lstStyle/>
          <a:p>
            <a:r>
              <a:rPr lang="en-US" smtClean="0"/>
              <a:t>Improves the TCP Initialization phase </a:t>
            </a:r>
            <a:endParaRPr lang="en-US"/>
          </a:p>
        </p:txBody>
      </p:sp>
      <p:sp>
        <p:nvSpPr>
          <p:cNvPr id="53" name="TextBox 52"/>
          <p:cNvSpPr txBox="1"/>
          <p:nvPr/>
        </p:nvSpPr>
        <p:spPr>
          <a:xfrm>
            <a:off x="3674563" y="3048634"/>
            <a:ext cx="1958686" cy="738664"/>
          </a:xfrm>
          <a:prstGeom prst="rect">
            <a:avLst/>
          </a:prstGeom>
          <a:noFill/>
        </p:spPr>
        <p:txBody>
          <a:bodyPr wrap="square" rtlCol="0">
            <a:spAutoFit/>
          </a:bodyPr>
          <a:lstStyle/>
          <a:p>
            <a:r>
              <a:rPr lang="en-US" dirty="0" smtClean="0"/>
              <a:t>Mostly designed having TCP in mind, except CM</a:t>
            </a:r>
            <a:endParaRPr lang="en-US" dirty="0"/>
          </a:p>
        </p:txBody>
      </p:sp>
    </p:spTree>
    <p:custDataLst>
      <p:tags r:id="rId1"/>
    </p:custDataLst>
    <p:extLst>
      <p:ext uri="{BB962C8B-B14F-4D97-AF65-F5344CB8AC3E}">
        <p14:creationId xmlns:p14="http://schemas.microsoft.com/office/powerpoint/2010/main" val="401972341"/>
      </p:ext>
    </p:extLst>
  </p:cSld>
  <p:clrMapOvr>
    <a:masterClrMapping/>
  </p:clrMapOvr>
  <mc:AlternateContent xmlns:mc="http://schemas.openxmlformats.org/markup-compatibility/2006" xmlns:p14="http://schemas.microsoft.com/office/powerpoint/2010/main">
    <mc:Choice Requires="p14">
      <p:transition spd="slow" p14:dur="2000" advTm="16562"/>
    </mc:Choice>
    <mc:Fallback xmlns="">
      <p:transition spd="slow" advTm="16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26"/>
                                        </p:tgtEl>
                                        <p:attrNameLst>
                                          <p:attrName>fillcolor</p:attrName>
                                        </p:attrNameLst>
                                      </p:cBhvr>
                                      <p:to>
                                        <a:schemeClr val="accent2"/>
                                      </p:to>
                                    </p:animClr>
                                    <p:set>
                                      <p:cBhvr>
                                        <p:cTn id="15" dur="2000" fill="hold"/>
                                        <p:tgtEl>
                                          <p:spTgt spid="26"/>
                                        </p:tgtEl>
                                        <p:attrNameLst>
                                          <p:attrName>fill.type</p:attrName>
                                        </p:attrNameLst>
                                      </p:cBhvr>
                                      <p:to>
                                        <p:strVal val="solid"/>
                                      </p:to>
                                    </p:set>
                                    <p:set>
                                      <p:cBhvr>
                                        <p:cTn id="16" dur="2000" fill="hold"/>
                                        <p:tgtEl>
                                          <p:spTgt spid="26"/>
                                        </p:tgtEl>
                                        <p:attrNameLst>
                                          <p:attrName>fill.on</p:attrName>
                                        </p:attrNameLst>
                                      </p:cBhvr>
                                      <p:to>
                                        <p:strVal val="tru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071316" y="873441"/>
            <a:ext cx="1534638" cy="373401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4" name="Rectangle 3"/>
          <p:cNvSpPr/>
          <p:nvPr/>
        </p:nvSpPr>
        <p:spPr bwMode="auto">
          <a:xfrm>
            <a:off x="1485901" y="1347418"/>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1</a:t>
            </a:r>
          </a:p>
        </p:txBody>
      </p:sp>
      <p:sp>
        <p:nvSpPr>
          <p:cNvPr id="8" name="Can 7"/>
          <p:cNvSpPr/>
          <p:nvPr/>
        </p:nvSpPr>
        <p:spPr bwMode="auto">
          <a:xfrm rot="5400000">
            <a:off x="3886972" y="1790266"/>
            <a:ext cx="1025129" cy="1868225"/>
          </a:xfrm>
          <a:prstGeom prst="can">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38100" tIns="38100" rIns="38100" bIns="38100" anchor="ctr"/>
          <a:lstStyle/>
          <a:p>
            <a:pPr marL="171450">
              <a:defRPr/>
            </a:pPr>
            <a:endParaRPr lang="en-US" sz="1050">
              <a:solidFill>
                <a:srgbClr val="000000"/>
              </a:solidFill>
              <a:latin typeface="Helvetica Light" charset="0"/>
              <a:ea typeface="ＭＳ Ｐゴシック" charset="0"/>
              <a:cs typeface="Helvetica Light" charset="0"/>
            </a:endParaRPr>
          </a:p>
        </p:txBody>
      </p:sp>
      <p:cxnSp>
        <p:nvCxnSpPr>
          <p:cNvPr id="9" name="Straight Connector 8"/>
          <p:cNvCxnSpPr/>
          <p:nvPr/>
        </p:nvCxnSpPr>
        <p:spPr bwMode="auto">
          <a:xfrm>
            <a:off x="3511090" y="2307515"/>
            <a:ext cx="1722247"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0" name="Straight Connector 9"/>
          <p:cNvCxnSpPr/>
          <p:nvPr/>
        </p:nvCxnSpPr>
        <p:spPr bwMode="auto">
          <a:xfrm>
            <a:off x="3465424" y="2480031"/>
            <a:ext cx="1868225"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1" name="Straight Connector 10"/>
          <p:cNvCxnSpPr>
            <a:stCxn id="8" idx="3"/>
            <a:endCxn id="8" idx="1"/>
          </p:cNvCxnSpPr>
          <p:nvPr/>
        </p:nvCxnSpPr>
        <p:spPr bwMode="auto">
          <a:xfrm>
            <a:off x="3465424" y="2724378"/>
            <a:ext cx="1868225"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2" name="Straight Connector 11"/>
          <p:cNvCxnSpPr/>
          <p:nvPr/>
        </p:nvCxnSpPr>
        <p:spPr bwMode="auto">
          <a:xfrm>
            <a:off x="3511090" y="3134791"/>
            <a:ext cx="1722247"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3" name="Straight Arrow Connector 12"/>
          <p:cNvCxnSpPr/>
          <p:nvPr/>
        </p:nvCxnSpPr>
        <p:spPr bwMode="auto">
          <a:xfrm flipV="1">
            <a:off x="5233337" y="2021906"/>
            <a:ext cx="432197" cy="270272"/>
          </a:xfrm>
          <a:prstGeom prst="straightConnector1">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4" name="Straight Arrow Connector 13"/>
          <p:cNvCxnSpPr/>
          <p:nvPr/>
        </p:nvCxnSpPr>
        <p:spPr bwMode="auto">
          <a:xfrm flipV="1">
            <a:off x="5333649" y="2371684"/>
            <a:ext cx="647700" cy="108347"/>
          </a:xfrm>
          <a:prstGeom prst="straightConnector1">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5" name="Straight Arrow Connector 14"/>
          <p:cNvCxnSpPr/>
          <p:nvPr/>
        </p:nvCxnSpPr>
        <p:spPr bwMode="auto">
          <a:xfrm flipV="1">
            <a:off x="5334540" y="2698185"/>
            <a:ext cx="661988" cy="26194"/>
          </a:xfrm>
          <a:prstGeom prst="straightConnector1">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6" name="Straight Arrow Connector 15"/>
          <p:cNvCxnSpPr/>
          <p:nvPr/>
        </p:nvCxnSpPr>
        <p:spPr bwMode="auto">
          <a:xfrm>
            <a:off x="5233337" y="3134791"/>
            <a:ext cx="594122" cy="0"/>
          </a:xfrm>
          <a:prstGeom prst="straightConnector1">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7" name="Straight Connector 16"/>
          <p:cNvCxnSpPr/>
          <p:nvPr/>
        </p:nvCxnSpPr>
        <p:spPr bwMode="auto">
          <a:xfrm flipV="1">
            <a:off x="2330759" y="3134791"/>
            <a:ext cx="1180331" cy="1188245"/>
          </a:xfrm>
          <a:prstGeom prst="line">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8" name="Straight Connector 17"/>
          <p:cNvCxnSpPr>
            <a:stCxn id="54" idx="3"/>
            <a:endCxn id="8" idx="3"/>
          </p:cNvCxnSpPr>
          <p:nvPr/>
        </p:nvCxnSpPr>
        <p:spPr bwMode="auto">
          <a:xfrm flipV="1">
            <a:off x="2309462" y="2724378"/>
            <a:ext cx="1155962" cy="592"/>
          </a:xfrm>
          <a:prstGeom prst="line">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9" name="Straight Connector 18"/>
          <p:cNvCxnSpPr/>
          <p:nvPr/>
        </p:nvCxnSpPr>
        <p:spPr bwMode="auto">
          <a:xfrm>
            <a:off x="2193310" y="2102715"/>
            <a:ext cx="1272114" cy="378178"/>
          </a:xfrm>
          <a:prstGeom prst="line">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20" name="Straight Connector 19"/>
          <p:cNvCxnSpPr>
            <a:stCxn id="4" idx="3"/>
          </p:cNvCxnSpPr>
          <p:nvPr/>
        </p:nvCxnSpPr>
        <p:spPr bwMode="auto">
          <a:xfrm>
            <a:off x="2309462" y="1534900"/>
            <a:ext cx="1201628" cy="755297"/>
          </a:xfrm>
          <a:prstGeom prst="line">
            <a:avLst/>
          </a:prstGeom>
          <a:ln>
            <a:solidFill>
              <a:srgbClr val="0080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1" name="Straight Connector 20"/>
          <p:cNvCxnSpPr/>
          <p:nvPr/>
        </p:nvCxnSpPr>
        <p:spPr bwMode="auto">
          <a:xfrm>
            <a:off x="1839758" y="3012348"/>
            <a:ext cx="0" cy="763016"/>
          </a:xfrm>
          <a:prstGeom prst="line">
            <a:avLst/>
          </a:prstGeom>
          <a:ln>
            <a:prstDash val="dash"/>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sp>
        <p:nvSpPr>
          <p:cNvPr id="53" name="Rectangle 52"/>
          <p:cNvSpPr/>
          <p:nvPr/>
        </p:nvSpPr>
        <p:spPr bwMode="auto">
          <a:xfrm>
            <a:off x="1485901" y="1915231"/>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2</a:t>
            </a:r>
          </a:p>
        </p:txBody>
      </p:sp>
      <p:sp>
        <p:nvSpPr>
          <p:cNvPr id="54" name="Rectangle 53"/>
          <p:cNvSpPr/>
          <p:nvPr/>
        </p:nvSpPr>
        <p:spPr bwMode="auto">
          <a:xfrm>
            <a:off x="1485901" y="2537487"/>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3</a:t>
            </a:r>
          </a:p>
        </p:txBody>
      </p:sp>
      <p:sp>
        <p:nvSpPr>
          <p:cNvPr id="61" name="Rectangle 60"/>
          <p:cNvSpPr/>
          <p:nvPr/>
        </p:nvSpPr>
        <p:spPr bwMode="auto">
          <a:xfrm>
            <a:off x="1485901" y="3948069"/>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n</a:t>
            </a:r>
          </a:p>
        </p:txBody>
      </p:sp>
      <p:sp>
        <p:nvSpPr>
          <p:cNvPr id="30" name="Connector 29"/>
          <p:cNvSpPr/>
          <p:nvPr/>
        </p:nvSpPr>
        <p:spPr>
          <a:xfrm>
            <a:off x="3837174" y="1077909"/>
            <a:ext cx="1240300" cy="410849"/>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Single Congestion Controller</a:t>
            </a:r>
            <a:endParaRPr lang="en-US" sz="1050" dirty="0"/>
          </a:p>
        </p:txBody>
      </p:sp>
      <p:sp>
        <p:nvSpPr>
          <p:cNvPr id="26" name="TextBox 25"/>
          <p:cNvSpPr txBox="1"/>
          <p:nvPr/>
        </p:nvSpPr>
        <p:spPr>
          <a:xfrm>
            <a:off x="5541819" y="3872911"/>
            <a:ext cx="2116282" cy="738664"/>
          </a:xfrm>
          <a:prstGeom prst="rect">
            <a:avLst/>
          </a:prstGeom>
          <a:noFill/>
        </p:spPr>
        <p:txBody>
          <a:bodyPr wrap="square" rtlCol="0">
            <a:spAutoFit/>
          </a:bodyPr>
          <a:lstStyle/>
          <a:p>
            <a:r>
              <a:rPr lang="en-US" sz="1050" dirty="0">
                <a:solidFill>
                  <a:srgbClr val="FF0000"/>
                </a:solidFill>
              </a:rPr>
              <a:t>This might work well for flows having </a:t>
            </a:r>
            <a:r>
              <a:rPr lang="en-US" sz="1050" dirty="0" smtClean="0">
                <a:solidFill>
                  <a:srgbClr val="FF0000"/>
                </a:solidFill>
              </a:rPr>
              <a:t>the same tuple, </a:t>
            </a:r>
            <a:r>
              <a:rPr lang="en-US" sz="1050" dirty="0">
                <a:solidFill>
                  <a:srgbClr val="FF0000"/>
                </a:solidFill>
              </a:rPr>
              <a:t>but what happens </a:t>
            </a:r>
            <a:r>
              <a:rPr lang="en-US" sz="1050" dirty="0" smtClean="0">
                <a:solidFill>
                  <a:srgbClr val="FF0000"/>
                </a:solidFill>
              </a:rPr>
              <a:t>when the </a:t>
            </a:r>
            <a:r>
              <a:rPr lang="en-US" sz="1050" dirty="0">
                <a:solidFill>
                  <a:srgbClr val="FF0000"/>
                </a:solidFill>
              </a:rPr>
              <a:t>bottleneck changes?</a:t>
            </a:r>
          </a:p>
        </p:txBody>
      </p:sp>
      <p:sp>
        <p:nvSpPr>
          <p:cNvPr id="3" name="Slide Number Placeholder 2"/>
          <p:cNvSpPr>
            <a:spLocks noGrp="1"/>
          </p:cNvSpPr>
          <p:nvPr>
            <p:ph type="sldNum" sz="quarter" idx="12"/>
          </p:nvPr>
        </p:nvSpPr>
        <p:spPr/>
        <p:txBody>
          <a:bodyPr/>
          <a:lstStyle/>
          <a:p>
            <a:fld id="{5A3EEB00-6CBE-0747-AC35-BBA0D81F1CF5}" type="slidenum">
              <a:rPr lang="en-US" smtClean="0"/>
              <a:t>8</a:t>
            </a:fld>
            <a:endParaRPr lang="en-US"/>
          </a:p>
        </p:txBody>
      </p:sp>
      <p:cxnSp>
        <p:nvCxnSpPr>
          <p:cNvPr id="24" name="Shape 33"/>
          <p:cNvCxnSpPr/>
          <p:nvPr/>
        </p:nvCxnSpPr>
        <p:spPr>
          <a:xfrm flipV="1">
            <a:off x="0" y="548472"/>
            <a:ext cx="1917762" cy="10118"/>
          </a:xfrm>
          <a:prstGeom prst="straightConnector1">
            <a:avLst/>
          </a:prstGeom>
          <a:noFill/>
          <a:ln w="9525" cap="flat" cmpd="sng">
            <a:solidFill>
              <a:srgbClr val="CCCCCC"/>
            </a:solidFill>
            <a:prstDash val="solid"/>
            <a:round/>
            <a:headEnd type="none" w="lg" len="lg"/>
            <a:tailEnd type="none" w="lg" len="lg"/>
          </a:ln>
        </p:spPr>
      </p:cxnSp>
      <p:cxnSp>
        <p:nvCxnSpPr>
          <p:cNvPr id="25" name="Shape 43"/>
          <p:cNvCxnSpPr/>
          <p:nvPr/>
        </p:nvCxnSpPr>
        <p:spPr>
          <a:xfrm flipV="1">
            <a:off x="5620460" y="558589"/>
            <a:ext cx="3523540" cy="1"/>
          </a:xfrm>
          <a:prstGeom prst="straightConnector1">
            <a:avLst/>
          </a:prstGeom>
          <a:noFill/>
          <a:ln w="9525" cap="flat" cmpd="sng">
            <a:solidFill>
              <a:srgbClr val="CCCCCC"/>
            </a:solidFill>
            <a:prstDash val="solid"/>
            <a:round/>
            <a:headEnd type="none" w="lg" len="lg"/>
            <a:tailEnd type="none" w="lg" len="lg"/>
          </a:ln>
        </p:spPr>
      </p:cxnSp>
      <p:sp>
        <p:nvSpPr>
          <p:cNvPr id="27" name="Shape 34"/>
          <p:cNvSpPr/>
          <p:nvPr/>
        </p:nvSpPr>
        <p:spPr>
          <a:xfrm>
            <a:off x="815686" y="318942"/>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32" name="Shape 612"/>
          <p:cNvGrpSpPr/>
          <p:nvPr/>
        </p:nvGrpSpPr>
        <p:grpSpPr>
          <a:xfrm>
            <a:off x="889999" y="414381"/>
            <a:ext cx="369525" cy="268182"/>
            <a:chOff x="3932350" y="3714775"/>
            <a:chExt cx="439650" cy="319075"/>
          </a:xfrm>
        </p:grpSpPr>
        <p:sp>
          <p:nvSpPr>
            <p:cNvPr id="33" name="Shape 613"/>
            <p:cNvSpPr/>
            <p:nvPr/>
          </p:nvSpPr>
          <p:spPr>
            <a:xfrm>
              <a:off x="3932350" y="3714775"/>
              <a:ext cx="439650" cy="319075"/>
            </a:xfrm>
            <a:custGeom>
              <a:avLst/>
              <a:gdLst/>
              <a:ahLst/>
              <a:cxnLst/>
              <a:rect l="0" t="0" r="0" b="0"/>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614"/>
            <p:cNvSpPr/>
            <p:nvPr/>
          </p:nvSpPr>
          <p:spPr>
            <a:xfrm>
              <a:off x="39701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615"/>
            <p:cNvSpPr/>
            <p:nvPr/>
          </p:nvSpPr>
          <p:spPr>
            <a:xfrm>
              <a:off x="42788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 name="Shape 616"/>
            <p:cNvSpPr/>
            <p:nvPr/>
          </p:nvSpPr>
          <p:spPr>
            <a:xfrm>
              <a:off x="4073000" y="3716600"/>
              <a:ext cx="77350" cy="278900"/>
            </a:xfrm>
            <a:custGeom>
              <a:avLst/>
              <a:gdLst/>
              <a:ahLst/>
              <a:cxnLst/>
              <a:rect l="0" t="0" r="0" b="0"/>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617"/>
            <p:cNvSpPr/>
            <p:nvPr/>
          </p:nvSpPr>
          <p:spPr>
            <a:xfrm>
              <a:off x="4175900" y="3787250"/>
              <a:ext cx="77350" cy="208250"/>
            </a:xfrm>
            <a:custGeom>
              <a:avLst/>
              <a:gdLst/>
              <a:ahLst/>
              <a:cxnLst/>
              <a:rect l="0" t="0" r="0" b="0"/>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39" name="TextBox 38"/>
          <p:cNvSpPr txBox="1"/>
          <p:nvPr/>
        </p:nvSpPr>
        <p:spPr>
          <a:xfrm>
            <a:off x="1040721" y="4318000"/>
            <a:ext cx="758402" cy="307777"/>
          </a:xfrm>
          <a:prstGeom prst="rect">
            <a:avLst/>
          </a:prstGeom>
          <a:noFill/>
        </p:spPr>
        <p:txBody>
          <a:bodyPr wrap="square" rtlCol="0">
            <a:spAutoFit/>
          </a:bodyPr>
          <a:lstStyle/>
          <a:p>
            <a:r>
              <a:rPr lang="nb-NO" dirty="0" smtClean="0"/>
              <a:t>Host</a:t>
            </a:r>
            <a:endParaRPr lang="nb-NO" dirty="0"/>
          </a:p>
        </p:txBody>
      </p:sp>
    </p:spTree>
    <p:extLst>
      <p:ext uri="{BB962C8B-B14F-4D97-AF65-F5344CB8AC3E}">
        <p14:creationId xmlns:p14="http://schemas.microsoft.com/office/powerpoint/2010/main" val="899851783"/>
      </p:ext>
    </p:extLst>
  </p:cSld>
  <p:clrMapOvr>
    <a:masterClrMapping/>
  </p:clrMapOvr>
  <mc:AlternateContent xmlns:mc="http://schemas.openxmlformats.org/markup-compatibility/2006" xmlns:p14="http://schemas.microsoft.com/office/powerpoint/2010/main">
    <mc:Choice Requires="p14">
      <p:transition spd="slow" p14:dur="2000" advTm="10866"/>
    </mc:Choice>
    <mc:Fallback xmlns="">
      <p:transition spd="slow" advTm="1086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71316" y="1117249"/>
            <a:ext cx="1275001" cy="349020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37" name="TextBox 36"/>
          <p:cNvSpPr txBox="1"/>
          <p:nvPr/>
        </p:nvSpPr>
        <p:spPr>
          <a:xfrm>
            <a:off x="1040721" y="4318000"/>
            <a:ext cx="758402" cy="307777"/>
          </a:xfrm>
          <a:prstGeom prst="rect">
            <a:avLst/>
          </a:prstGeom>
          <a:noFill/>
        </p:spPr>
        <p:txBody>
          <a:bodyPr wrap="square" rtlCol="0">
            <a:spAutoFit/>
          </a:bodyPr>
          <a:lstStyle/>
          <a:p>
            <a:r>
              <a:rPr lang="nb-NO" dirty="0" smtClean="0"/>
              <a:t>Host</a:t>
            </a:r>
            <a:endParaRPr lang="nb-NO" dirty="0"/>
          </a:p>
        </p:txBody>
      </p:sp>
      <p:sp>
        <p:nvSpPr>
          <p:cNvPr id="4" name="Rectangle 3"/>
          <p:cNvSpPr/>
          <p:nvPr/>
        </p:nvSpPr>
        <p:spPr bwMode="auto">
          <a:xfrm>
            <a:off x="1316832" y="1322674"/>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1</a:t>
            </a:r>
          </a:p>
        </p:txBody>
      </p:sp>
      <p:sp>
        <p:nvSpPr>
          <p:cNvPr id="8" name="Can 7"/>
          <p:cNvSpPr/>
          <p:nvPr/>
        </p:nvSpPr>
        <p:spPr bwMode="auto">
          <a:xfrm rot="5400000">
            <a:off x="4076425" y="1423699"/>
            <a:ext cx="309866" cy="1868225"/>
          </a:xfrm>
          <a:prstGeom prst="can">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38100" tIns="38100" rIns="38100" bIns="38100" anchor="ctr"/>
          <a:lstStyle/>
          <a:p>
            <a:pPr marL="171450">
              <a:defRPr/>
            </a:pPr>
            <a:endParaRPr lang="en-US" sz="1050">
              <a:solidFill>
                <a:srgbClr val="000000"/>
              </a:solidFill>
              <a:latin typeface="Helvetica Light" charset="0"/>
              <a:ea typeface="ＭＳ Ｐゴシック" charset="0"/>
              <a:cs typeface="Helvetica Light" charset="0"/>
            </a:endParaRPr>
          </a:p>
        </p:txBody>
      </p:sp>
      <p:cxnSp>
        <p:nvCxnSpPr>
          <p:cNvPr id="9" name="Straight Connector 8"/>
          <p:cNvCxnSpPr/>
          <p:nvPr/>
        </p:nvCxnSpPr>
        <p:spPr bwMode="auto">
          <a:xfrm>
            <a:off x="3342021" y="2265454"/>
            <a:ext cx="1722247"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0" name="Straight Connector 9"/>
          <p:cNvCxnSpPr/>
          <p:nvPr/>
        </p:nvCxnSpPr>
        <p:spPr bwMode="auto">
          <a:xfrm>
            <a:off x="3296356" y="2455288"/>
            <a:ext cx="1868225"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1" name="Straight Connector 10"/>
          <p:cNvCxnSpPr/>
          <p:nvPr/>
        </p:nvCxnSpPr>
        <p:spPr bwMode="auto">
          <a:xfrm>
            <a:off x="3385569" y="2987604"/>
            <a:ext cx="1678699"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2" name="Straight Connector 11"/>
          <p:cNvCxnSpPr/>
          <p:nvPr/>
        </p:nvCxnSpPr>
        <p:spPr bwMode="auto">
          <a:xfrm>
            <a:off x="3342021" y="3110048"/>
            <a:ext cx="1722247" cy="0"/>
          </a:xfrm>
          <a:prstGeom prst="line">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3" name="Straight Arrow Connector 12"/>
          <p:cNvCxnSpPr/>
          <p:nvPr/>
        </p:nvCxnSpPr>
        <p:spPr bwMode="auto">
          <a:xfrm flipV="1">
            <a:off x="5064268" y="1997163"/>
            <a:ext cx="432197" cy="270272"/>
          </a:xfrm>
          <a:prstGeom prst="straightConnector1">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4" name="Straight Arrow Connector 13"/>
          <p:cNvCxnSpPr/>
          <p:nvPr/>
        </p:nvCxnSpPr>
        <p:spPr bwMode="auto">
          <a:xfrm flipV="1">
            <a:off x="5164580" y="2346941"/>
            <a:ext cx="647700" cy="108347"/>
          </a:xfrm>
          <a:prstGeom prst="straightConnector1">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5" name="Straight Arrow Connector 14"/>
          <p:cNvCxnSpPr/>
          <p:nvPr/>
        </p:nvCxnSpPr>
        <p:spPr bwMode="auto">
          <a:xfrm>
            <a:off x="5064268" y="2987604"/>
            <a:ext cx="763191" cy="1"/>
          </a:xfrm>
          <a:prstGeom prst="straightConnector1">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6" name="Straight Arrow Connector 15"/>
          <p:cNvCxnSpPr/>
          <p:nvPr/>
        </p:nvCxnSpPr>
        <p:spPr bwMode="auto">
          <a:xfrm>
            <a:off x="5064268" y="3118907"/>
            <a:ext cx="594122" cy="311427"/>
          </a:xfrm>
          <a:prstGeom prst="straightConnector1">
            <a:avLst/>
          </a:prstGeom>
          <a:blipFill dpi="0" rotWithShape="0">
            <a:blip r:embed="rId3"/>
            <a:srcRect/>
            <a:tile tx="0" ty="0" sx="100000" sy="100000" flip="none" algn="tl"/>
          </a:blipFill>
          <a:ln w="25400" cap="flat" cmpd="sng" algn="ctr">
            <a:solidFill>
              <a:srgbClr val="008000"/>
            </a:solidFill>
            <a:prstDash val="solid"/>
            <a:miter lim="0"/>
            <a:headEnd type="none" w="med" len="med"/>
            <a:tailEnd type="arrow"/>
          </a:ln>
          <a:effectLst>
            <a:outerShdw blurRad="38100" dist="25400" dir="5400000" algn="ctr" rotWithShape="0">
              <a:srgbClr val="000000">
                <a:alpha val="50000"/>
              </a:srgbClr>
            </a:outerShdw>
          </a:effectLst>
        </p:spPr>
      </p:cxnSp>
      <p:cxnSp>
        <p:nvCxnSpPr>
          <p:cNvPr id="17" name="Straight Connector 16"/>
          <p:cNvCxnSpPr/>
          <p:nvPr/>
        </p:nvCxnSpPr>
        <p:spPr bwMode="auto">
          <a:xfrm flipV="1">
            <a:off x="2161690" y="3110048"/>
            <a:ext cx="1180331" cy="1108164"/>
          </a:xfrm>
          <a:prstGeom prst="line">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8" name="Straight Connector 17"/>
          <p:cNvCxnSpPr>
            <a:stCxn id="53" idx="3"/>
          </p:cNvCxnSpPr>
          <p:nvPr/>
        </p:nvCxnSpPr>
        <p:spPr bwMode="auto">
          <a:xfrm>
            <a:off x="2140393" y="2077971"/>
            <a:ext cx="1155962" cy="377317"/>
          </a:xfrm>
          <a:prstGeom prst="line">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9" name="Straight Connector 18"/>
          <p:cNvCxnSpPr>
            <a:stCxn id="54" idx="3"/>
          </p:cNvCxnSpPr>
          <p:nvPr/>
        </p:nvCxnSpPr>
        <p:spPr bwMode="auto">
          <a:xfrm>
            <a:off x="2140393" y="2700226"/>
            <a:ext cx="1245176" cy="287378"/>
          </a:xfrm>
          <a:prstGeom prst="line">
            <a:avLst/>
          </a:prstGeom>
          <a:blipFill dpi="0" rotWithShape="0">
            <a:blip r:embed="rId3"/>
            <a:srcRect/>
            <a:tile tx="0" ty="0" sx="100000" sy="100000" flip="none" algn="tl"/>
          </a:blipFill>
          <a:ln w="25400" cap="flat" cmpd="sng" algn="ctr">
            <a:solidFill>
              <a:srgbClr val="00882B"/>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20" name="Straight Connector 19"/>
          <p:cNvCxnSpPr>
            <a:stCxn id="4" idx="3"/>
          </p:cNvCxnSpPr>
          <p:nvPr/>
        </p:nvCxnSpPr>
        <p:spPr bwMode="auto">
          <a:xfrm>
            <a:off x="2140393" y="1510157"/>
            <a:ext cx="1201628" cy="755297"/>
          </a:xfrm>
          <a:prstGeom prst="line">
            <a:avLst/>
          </a:prstGeom>
          <a:ln>
            <a:solidFill>
              <a:srgbClr val="0080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1" name="Straight Connector 20"/>
          <p:cNvCxnSpPr/>
          <p:nvPr/>
        </p:nvCxnSpPr>
        <p:spPr bwMode="auto">
          <a:xfrm>
            <a:off x="1670689" y="2987605"/>
            <a:ext cx="0" cy="763016"/>
          </a:xfrm>
          <a:prstGeom prst="line">
            <a:avLst/>
          </a:prstGeom>
          <a:ln>
            <a:prstDash val="dash"/>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cxnSp>
      <p:sp>
        <p:nvSpPr>
          <p:cNvPr id="53" name="Rectangle 52"/>
          <p:cNvSpPr/>
          <p:nvPr/>
        </p:nvSpPr>
        <p:spPr bwMode="auto">
          <a:xfrm>
            <a:off x="1316832" y="1890488"/>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2</a:t>
            </a:r>
          </a:p>
        </p:txBody>
      </p:sp>
      <p:sp>
        <p:nvSpPr>
          <p:cNvPr id="54" name="Rectangle 53"/>
          <p:cNvSpPr/>
          <p:nvPr/>
        </p:nvSpPr>
        <p:spPr bwMode="auto">
          <a:xfrm>
            <a:off x="1316832" y="2512744"/>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3</a:t>
            </a:r>
          </a:p>
        </p:txBody>
      </p:sp>
      <p:sp>
        <p:nvSpPr>
          <p:cNvPr id="61" name="Rectangle 60"/>
          <p:cNvSpPr/>
          <p:nvPr/>
        </p:nvSpPr>
        <p:spPr bwMode="auto">
          <a:xfrm>
            <a:off x="1316832" y="3923326"/>
            <a:ext cx="823562" cy="37496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38100" tIns="38100" rIns="38100" bIns="38100" anchor="ctr"/>
          <a:lstStyle/>
          <a:p>
            <a:pPr marL="171450">
              <a:defRPr/>
            </a:pPr>
            <a:r>
              <a:rPr lang="en-US" sz="1050" spc="-75" dirty="0">
                <a:solidFill>
                  <a:srgbClr val="000000"/>
                </a:solidFill>
                <a:latin typeface="Helvetica Light" charset="0"/>
                <a:ea typeface="ＭＳ Ｐゴシック" charset="0"/>
                <a:cs typeface="Helvetica Light" charset="0"/>
              </a:rPr>
              <a:t>Flow n</a:t>
            </a:r>
          </a:p>
        </p:txBody>
      </p:sp>
      <p:sp>
        <p:nvSpPr>
          <p:cNvPr id="30" name="Connector 29"/>
          <p:cNvSpPr/>
          <p:nvPr/>
        </p:nvSpPr>
        <p:spPr>
          <a:xfrm>
            <a:off x="3342021" y="1117249"/>
            <a:ext cx="1240300" cy="410849"/>
          </a:xfrm>
          <a:prstGeom prst="flowChartConnector">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Single</a:t>
            </a:r>
          </a:p>
          <a:p>
            <a:pPr algn="ctr"/>
            <a:r>
              <a:rPr lang="en-US" sz="900" dirty="0"/>
              <a:t>Congestion Controller</a:t>
            </a:r>
            <a:endParaRPr lang="en-US" sz="1050" dirty="0"/>
          </a:p>
        </p:txBody>
      </p:sp>
      <p:sp>
        <p:nvSpPr>
          <p:cNvPr id="28" name="Can 27"/>
          <p:cNvSpPr/>
          <p:nvPr/>
        </p:nvSpPr>
        <p:spPr bwMode="auto">
          <a:xfrm rot="5400000">
            <a:off x="4067942" y="2205337"/>
            <a:ext cx="360684" cy="1725431"/>
          </a:xfrm>
          <a:prstGeom prst="can">
            <a:avLst/>
          </a:prstGeom>
          <a:gradFill flip="none" rotWithShape="1">
            <a:gsLst>
              <a:gs pos="0">
                <a:schemeClr val="accent4">
                  <a:tint val="50000"/>
                  <a:satMod val="300000"/>
                  <a:alpha val="33000"/>
                </a:schemeClr>
              </a:gs>
              <a:gs pos="35000">
                <a:schemeClr val="accent4">
                  <a:tint val="37000"/>
                  <a:satMod val="300000"/>
                  <a:alpha val="33000"/>
                </a:schemeClr>
              </a:gs>
              <a:gs pos="100000">
                <a:schemeClr val="accent4">
                  <a:tint val="15000"/>
                  <a:satMod val="350000"/>
                  <a:alpha val="33000"/>
                </a:schemeClr>
              </a:gs>
            </a:gsLst>
            <a:lin ang="16200000" scaled="1"/>
            <a:tileRect/>
          </a:gra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38100" tIns="38100" rIns="38100" bIns="38100" anchor="ctr"/>
          <a:lstStyle/>
          <a:p>
            <a:pPr marL="171450">
              <a:defRPr/>
            </a:pPr>
            <a:endParaRPr lang="en-US" sz="1050">
              <a:solidFill>
                <a:srgbClr val="000000"/>
              </a:solidFill>
              <a:latin typeface="Helvetica Light" charset="0"/>
              <a:ea typeface="ＭＳ Ｐゴシック" charset="0"/>
              <a:cs typeface="Helvetica Light" charset="0"/>
            </a:endParaRPr>
          </a:p>
        </p:txBody>
      </p:sp>
      <p:sp>
        <p:nvSpPr>
          <p:cNvPr id="23" name="Connector 22"/>
          <p:cNvSpPr/>
          <p:nvPr/>
        </p:nvSpPr>
        <p:spPr>
          <a:xfrm>
            <a:off x="4105753" y="1121884"/>
            <a:ext cx="1240300" cy="410849"/>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Single</a:t>
            </a:r>
          </a:p>
          <a:p>
            <a:pPr algn="ctr"/>
            <a:r>
              <a:rPr lang="en-US" sz="900" dirty="0"/>
              <a:t>Congestion Controller</a:t>
            </a:r>
            <a:endParaRPr lang="en-US" sz="1050" dirty="0"/>
          </a:p>
        </p:txBody>
      </p:sp>
      <p:sp>
        <p:nvSpPr>
          <p:cNvPr id="24" name="TextBox 23"/>
          <p:cNvSpPr txBox="1"/>
          <p:nvPr/>
        </p:nvSpPr>
        <p:spPr>
          <a:xfrm>
            <a:off x="6115510" y="1887805"/>
            <a:ext cx="2530253" cy="1492716"/>
          </a:xfrm>
          <a:prstGeom prst="rect">
            <a:avLst/>
          </a:prstGeom>
          <a:noFill/>
        </p:spPr>
        <p:txBody>
          <a:bodyPr wrap="square" rtlCol="0">
            <a:spAutoFit/>
          </a:bodyPr>
          <a:lstStyle/>
          <a:p>
            <a:endParaRPr lang="en-US" b="1" dirty="0">
              <a:solidFill>
                <a:schemeClr val="accent2"/>
              </a:solidFill>
            </a:endParaRPr>
          </a:p>
          <a:p>
            <a:pPr marL="214313" indent="-214313">
              <a:buFont typeface="Arial"/>
              <a:buChar char="•"/>
            </a:pPr>
            <a:r>
              <a:rPr lang="en-US" b="1" dirty="0">
                <a:solidFill>
                  <a:schemeClr val="accent2"/>
                </a:solidFill>
              </a:rPr>
              <a:t>Add another CC?</a:t>
            </a:r>
          </a:p>
          <a:p>
            <a:pPr marL="214313" indent="-214313">
              <a:buFont typeface="Arial"/>
              <a:buChar char="•"/>
            </a:pPr>
            <a:r>
              <a:rPr lang="en-US" b="1" dirty="0">
                <a:solidFill>
                  <a:schemeClr val="accent2"/>
                </a:solidFill>
              </a:rPr>
              <a:t>Add another scheduler?</a:t>
            </a:r>
          </a:p>
          <a:p>
            <a:pPr marL="214313" indent="-214313">
              <a:buFont typeface="Arial"/>
              <a:buChar char="•"/>
            </a:pPr>
            <a:r>
              <a:rPr lang="en-US" b="1" dirty="0">
                <a:solidFill>
                  <a:schemeClr val="accent2"/>
                </a:solidFill>
              </a:rPr>
              <a:t>What about previous CC. state?  </a:t>
            </a:r>
          </a:p>
          <a:p>
            <a:endParaRPr lang="en-US" sz="1050" dirty="0"/>
          </a:p>
          <a:p>
            <a:endParaRPr lang="en-US" sz="1050" dirty="0"/>
          </a:p>
        </p:txBody>
      </p:sp>
      <p:sp>
        <p:nvSpPr>
          <p:cNvPr id="3" name="Slide Number Placeholder 2"/>
          <p:cNvSpPr>
            <a:spLocks noGrp="1"/>
          </p:cNvSpPr>
          <p:nvPr>
            <p:ph type="sldNum" sz="quarter" idx="12"/>
          </p:nvPr>
        </p:nvSpPr>
        <p:spPr/>
        <p:txBody>
          <a:bodyPr/>
          <a:lstStyle/>
          <a:p>
            <a:fld id="{5A3EEB00-6CBE-0747-AC35-BBA0D81F1CF5}" type="slidenum">
              <a:rPr lang="en-US" smtClean="0"/>
              <a:t>9</a:t>
            </a:fld>
            <a:endParaRPr lang="en-US"/>
          </a:p>
        </p:txBody>
      </p:sp>
      <p:cxnSp>
        <p:nvCxnSpPr>
          <p:cNvPr id="25" name="Shape 33"/>
          <p:cNvCxnSpPr/>
          <p:nvPr/>
        </p:nvCxnSpPr>
        <p:spPr>
          <a:xfrm flipV="1">
            <a:off x="0" y="548472"/>
            <a:ext cx="1917762" cy="10118"/>
          </a:xfrm>
          <a:prstGeom prst="straightConnector1">
            <a:avLst/>
          </a:prstGeom>
          <a:noFill/>
          <a:ln w="9525" cap="flat" cmpd="sng">
            <a:solidFill>
              <a:srgbClr val="CCCCCC"/>
            </a:solidFill>
            <a:prstDash val="solid"/>
            <a:round/>
            <a:headEnd type="none" w="lg" len="lg"/>
            <a:tailEnd type="none" w="lg" len="lg"/>
          </a:ln>
        </p:spPr>
      </p:cxnSp>
      <p:cxnSp>
        <p:nvCxnSpPr>
          <p:cNvPr id="26" name="Shape 43"/>
          <p:cNvCxnSpPr/>
          <p:nvPr/>
        </p:nvCxnSpPr>
        <p:spPr>
          <a:xfrm flipV="1">
            <a:off x="5620460" y="558589"/>
            <a:ext cx="3523540" cy="1"/>
          </a:xfrm>
          <a:prstGeom prst="straightConnector1">
            <a:avLst/>
          </a:prstGeom>
          <a:noFill/>
          <a:ln w="9525" cap="flat" cmpd="sng">
            <a:solidFill>
              <a:srgbClr val="CCCCCC"/>
            </a:solidFill>
            <a:prstDash val="solid"/>
            <a:round/>
            <a:headEnd type="none" w="lg" len="lg"/>
            <a:tailEnd type="none" w="lg" len="lg"/>
          </a:ln>
        </p:spPr>
      </p:cxnSp>
      <p:sp>
        <p:nvSpPr>
          <p:cNvPr id="27" name="Shape 34"/>
          <p:cNvSpPr/>
          <p:nvPr/>
        </p:nvSpPr>
        <p:spPr>
          <a:xfrm>
            <a:off x="815686" y="318942"/>
            <a:ext cx="518153" cy="459060"/>
          </a:xfrm>
          <a:prstGeom prst="ellipse">
            <a:avLst/>
          </a:prstGeom>
          <a:solidFill>
            <a:schemeClr val="accent4">
              <a:lumMod val="60000"/>
              <a:lumOff val="40000"/>
            </a:schemeClr>
          </a:solidFill>
          <a:ln>
            <a:noFill/>
          </a:ln>
        </p:spPr>
        <p:txBody>
          <a:bodyPr lIns="91425" tIns="91425" rIns="91425" bIns="91425" anchor="ctr" anchorCtr="0">
            <a:noAutofit/>
          </a:bodyPr>
          <a:lstStyle/>
          <a:p>
            <a:pPr lvl="0" rtl="0">
              <a:spcBef>
                <a:spcPts val="0"/>
              </a:spcBef>
              <a:buNone/>
            </a:pPr>
            <a:endParaRPr/>
          </a:p>
        </p:txBody>
      </p:sp>
      <p:grpSp>
        <p:nvGrpSpPr>
          <p:cNvPr id="29" name="Shape 612"/>
          <p:cNvGrpSpPr/>
          <p:nvPr/>
        </p:nvGrpSpPr>
        <p:grpSpPr>
          <a:xfrm>
            <a:off x="889999" y="414381"/>
            <a:ext cx="369525" cy="268182"/>
            <a:chOff x="3932350" y="3714775"/>
            <a:chExt cx="439650" cy="319075"/>
          </a:xfrm>
        </p:grpSpPr>
        <p:sp>
          <p:nvSpPr>
            <p:cNvPr id="31" name="Shape 613"/>
            <p:cNvSpPr/>
            <p:nvPr/>
          </p:nvSpPr>
          <p:spPr>
            <a:xfrm>
              <a:off x="3932350" y="3714775"/>
              <a:ext cx="439650" cy="319075"/>
            </a:xfrm>
            <a:custGeom>
              <a:avLst/>
              <a:gdLst/>
              <a:ahLst/>
              <a:cxnLst/>
              <a:rect l="0" t="0" r="0" b="0"/>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 name="Shape 614"/>
            <p:cNvSpPr/>
            <p:nvPr/>
          </p:nvSpPr>
          <p:spPr>
            <a:xfrm>
              <a:off x="39701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615"/>
            <p:cNvSpPr/>
            <p:nvPr/>
          </p:nvSpPr>
          <p:spPr>
            <a:xfrm>
              <a:off x="42788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616"/>
            <p:cNvSpPr/>
            <p:nvPr/>
          </p:nvSpPr>
          <p:spPr>
            <a:xfrm>
              <a:off x="4073000" y="3716600"/>
              <a:ext cx="77350" cy="278900"/>
            </a:xfrm>
            <a:custGeom>
              <a:avLst/>
              <a:gdLst/>
              <a:ahLst/>
              <a:cxnLst/>
              <a:rect l="0" t="0" r="0" b="0"/>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617"/>
            <p:cNvSpPr/>
            <p:nvPr/>
          </p:nvSpPr>
          <p:spPr>
            <a:xfrm>
              <a:off x="4175900" y="3787250"/>
              <a:ext cx="77350" cy="208250"/>
            </a:xfrm>
            <a:custGeom>
              <a:avLst/>
              <a:gdLst/>
              <a:ahLst/>
              <a:cxnLst/>
              <a:rect l="0" t="0" r="0" b="0"/>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229074707"/>
      </p:ext>
    </p:extLst>
  </p:cSld>
  <p:clrMapOvr>
    <a:masterClrMapping/>
  </p:clrMapOvr>
  <mc:AlternateContent xmlns:mc="http://schemas.openxmlformats.org/markup-compatibility/2006" xmlns:p14="http://schemas.microsoft.com/office/powerpoint/2010/main">
    <mc:Choice Requires="p14">
      <p:transition spd="slow" p14:dur="2000" advTm="6985"/>
    </mc:Choice>
    <mc:Fallback xmlns="">
      <p:transition spd="slow" advTm="6985"/>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11"/>
</p:tagLst>
</file>

<file path=ppt/tags/tag10.xml><?xml version="1.0" encoding="utf-8"?>
<p:tagLst xmlns:a="http://schemas.openxmlformats.org/drawingml/2006/main" xmlns:r="http://schemas.openxmlformats.org/officeDocument/2006/relationships" xmlns:p="http://schemas.openxmlformats.org/presentationml/2006/main">
  <p:tag name="TIMING" val="|1.4|2.6|1.4|0.9"/>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ags/tag3.xml><?xml version="1.0" encoding="utf-8"?>
<p:tagLst xmlns:a="http://schemas.openxmlformats.org/drawingml/2006/main" xmlns:r="http://schemas.openxmlformats.org/officeDocument/2006/relationships" xmlns:p="http://schemas.openxmlformats.org/presentationml/2006/main">
  <p:tag name="TIMING" val="|2.3|0.3"/>
</p:tagLst>
</file>

<file path=ppt/tags/tag4.xml><?xml version="1.0" encoding="utf-8"?>
<p:tagLst xmlns:a="http://schemas.openxmlformats.org/drawingml/2006/main" xmlns:r="http://schemas.openxmlformats.org/officeDocument/2006/relationships" xmlns:p="http://schemas.openxmlformats.org/presentationml/2006/main">
  <p:tag name="TIMING" val="|1|4|3.3|4.9"/>
</p:tagLst>
</file>

<file path=ppt/tags/tag5.xml><?xml version="1.0" encoding="utf-8"?>
<p:tagLst xmlns:a="http://schemas.openxmlformats.org/drawingml/2006/main" xmlns:r="http://schemas.openxmlformats.org/officeDocument/2006/relationships" xmlns:p="http://schemas.openxmlformats.org/presentationml/2006/main">
  <p:tag name="TIMING" val="|5.2"/>
</p:tagLst>
</file>

<file path=ppt/tags/tag6.xml><?xml version="1.0" encoding="utf-8"?>
<p:tagLst xmlns:a="http://schemas.openxmlformats.org/drawingml/2006/main" xmlns:r="http://schemas.openxmlformats.org/officeDocument/2006/relationships" xmlns:p="http://schemas.openxmlformats.org/presentationml/2006/main">
  <p:tag name="TIMING" val="|1.1|2.7|6"/>
</p:tagLst>
</file>

<file path=ppt/tags/tag7.xml><?xml version="1.0" encoding="utf-8"?>
<p:tagLst xmlns:a="http://schemas.openxmlformats.org/drawingml/2006/main" xmlns:r="http://schemas.openxmlformats.org/officeDocument/2006/relationships" xmlns:p="http://schemas.openxmlformats.org/presentationml/2006/main">
  <p:tag name="TIMING" val="|5.3|10.4"/>
</p:tagLst>
</file>

<file path=ppt/tags/tag8.xml><?xml version="1.0" encoding="utf-8"?>
<p:tagLst xmlns:a="http://schemas.openxmlformats.org/drawingml/2006/main" xmlns:r="http://schemas.openxmlformats.org/officeDocument/2006/relationships" xmlns:p="http://schemas.openxmlformats.org/presentationml/2006/main">
  <p:tag name="TIMING" val="|5.2|5.6|9.6|9.2|0.7|16.6|1.4|7.4|5.2"/>
</p:tagLst>
</file>

<file path=ppt/tags/tag9.xml><?xml version="1.0" encoding="utf-8"?>
<p:tagLst xmlns:a="http://schemas.openxmlformats.org/drawingml/2006/main" xmlns:r="http://schemas.openxmlformats.org/officeDocument/2006/relationships" xmlns:p="http://schemas.openxmlformats.org/presentationml/2006/main">
  <p:tag name="TIMING" val="|4.7|6.7|2.4|3.5|3.1|3.3|1.9|1.1"/>
</p:tagLst>
</file>

<file path=ppt/theme/theme1.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2254</TotalTime>
  <Words>3622</Words>
  <Application>Microsoft Macintosh PowerPoint</Application>
  <PresentationFormat>On-screen Show (16:9)</PresentationFormat>
  <Paragraphs>584</Paragraphs>
  <Slides>48</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Calibri</vt:lpstr>
      <vt:lpstr>Gill Sans Light</vt:lpstr>
      <vt:lpstr>Gill Sans MT</vt:lpstr>
      <vt:lpstr>Helvetica Light</vt:lpstr>
      <vt:lpstr>HiraginoSans-W3</vt:lpstr>
      <vt:lpstr>Lora</vt:lpstr>
      <vt:lpstr>LucidaGrande</vt:lpstr>
      <vt:lpstr>Mangal</vt:lpstr>
      <vt:lpstr>ＭＳ Ｐゴシック</vt:lpstr>
      <vt:lpstr>Quattrocento Sans</vt:lpstr>
      <vt:lpstr>Wingdings</vt:lpstr>
      <vt:lpstr>Arial</vt:lpstr>
      <vt:lpstr>Viola template</vt:lpstr>
      <vt:lpstr>Lightweight and Flexible Single-Path Congestion Control Coupling</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Variants</vt:lpstr>
      <vt:lpstr>Shared Bottlenecks</vt:lpstr>
      <vt:lpstr>PowerPoint Presentation</vt:lpstr>
      <vt:lpstr>PowerPoint Presentation</vt:lpstr>
      <vt:lpstr>Evaluations</vt:lpstr>
      <vt:lpstr>Evaluations </vt:lpstr>
      <vt:lpstr>RAP and TFRC</vt:lpstr>
      <vt:lpstr>RAP and TFRC</vt:lpstr>
      <vt:lpstr>PowerPoint Presentation</vt:lpstr>
      <vt:lpstr>Using priorities to “protect” the app-limited from the greedy flow (RAP)</vt:lpstr>
      <vt:lpstr>Why passive version doesn’t always work: TCP example</vt:lpstr>
      <vt:lpstr>NADA and GCC</vt:lpstr>
      <vt:lpstr>Media pause and resume (NADA)</vt:lpstr>
      <vt:lpstr>Delayed feedback test (GCC)</vt:lpstr>
      <vt:lpstr>Evaluations </vt:lpstr>
      <vt:lpstr>ACK-clocking to avoid bursts</vt:lpstr>
      <vt:lpstr>FCT of a short flow competing with a long flow</vt:lpstr>
      <vt:lpstr>TCP-CCC (FreeBSD implementation)</vt:lpstr>
      <vt:lpstr>Combining Heterogeneous Congestion Controllers</vt:lpstr>
      <vt:lpstr>PowerPoint Presentation</vt:lpstr>
      <vt:lpstr>PowerPoint Presentation</vt:lpstr>
      <vt:lpstr>Thanks!</vt:lpstr>
      <vt:lpstr>    Q&amp;A</vt:lpstr>
      <vt:lpstr>PowerPoint Presentation</vt:lpstr>
      <vt:lpstr>Backup Slides</vt:lpstr>
      <vt:lpstr>Passive Coupling</vt:lpstr>
      <vt:lpstr>Active Coupling</vt:lpstr>
      <vt:lpstr>PowerPoint Presentation</vt:lpstr>
      <vt:lpstr>What’s going on? (simple algorithm)</vt:lpstr>
      <vt:lpstr>CtrlTCP in DataCenter</vt:lpstr>
      <vt:lpstr>LEDBAT</vt:lpstr>
      <vt:lpstr>Evaluation – an application limited flow and one greedy flow  (RAP)</vt:lpstr>
      <vt:lpstr>Prioritization test </vt:lpstr>
      <vt:lpstr>Round-trip time fairness – GCC streams</vt:lpstr>
      <vt:lpstr>Design</vt:lpstr>
      <vt:lpstr>TCP states </vt:lpstr>
      <vt:lpstr>Basic TCP changes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Lightweight and Flexible Single-Path Congestion Control Coupling</dc:title>
  <cp:lastModifiedBy>Safiqul Islam</cp:lastModifiedBy>
  <cp:revision>261</cp:revision>
  <dcterms:modified xsi:type="dcterms:W3CDTF">2018-04-25T15:06:24Z</dcterms:modified>
</cp:coreProperties>
</file>