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23" r:id="rId3"/>
    <p:sldId id="360" r:id="rId4"/>
    <p:sldId id="349" r:id="rId5"/>
    <p:sldId id="350" r:id="rId6"/>
    <p:sldId id="361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48" r:id="rId17"/>
    <p:sldId id="301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5542A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71364" autoAdjust="0"/>
  </p:normalViewPr>
  <p:slideViewPr>
    <p:cSldViewPr snapToGrid="0">
      <p:cViewPr>
        <p:scale>
          <a:sx n="150" d="100"/>
          <a:sy n="150" d="100"/>
        </p:scale>
        <p:origin x="728" y="-600"/>
      </p:cViewPr>
      <p:guideLst>
        <p:guide orient="horz" pos="2160"/>
        <p:guide pos="672"/>
        <p:guide pos="5472"/>
        <p:guide pos="1008"/>
        <p:guide pos="1152"/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-678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A9C2F1-FE3E-FD4D-B3CF-D1F00FBEE699}" type="datetime1">
              <a:rPr lang="nb-NO"/>
              <a:pPr>
                <a:defRPr/>
              </a:pPr>
              <a:t>17.02.2020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2284C8-EE65-5941-ACC6-7B91BBDFCF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24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B61072-AF82-9747-9BCF-167273C6A7FC}" type="datetime1">
              <a:rPr lang="nb-NO"/>
              <a:pPr>
                <a:defRPr/>
              </a:pPr>
              <a:t>17.02.2020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7272B-E7F9-1548-8BC0-B72804DC4B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560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different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and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compute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 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shown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Fig. 3(a).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indicates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required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maintain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desired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blocking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higher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needs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difference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as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grows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 all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our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performance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evaluation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investi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 gate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full range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ratios from 0 to 1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understanding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system;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The link </a:t>
            </a:r>
            <a:r>
              <a:rPr lang="nb-NO" dirty="0" err="1"/>
              <a:t>between</a:t>
            </a:r>
            <a:r>
              <a:rPr lang="nb-NO" dirty="0"/>
              <a:t> C and L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wired</a:t>
            </a:r>
            <a:r>
              <a:rPr lang="nb-NO" dirty="0"/>
              <a:t> </a:t>
            </a:r>
            <a:r>
              <a:rPr lang="nb-NO" dirty="0" err="1"/>
              <a:t>connection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loss ratio </a:t>
            </a:r>
            <a:r>
              <a:rPr lang="nb-NO" dirty="0" err="1"/>
              <a:t>about</a:t>
            </a:r>
            <a:r>
              <a:rPr lang="nb-NO" dirty="0"/>
              <a:t> 0.5 is not </a:t>
            </a:r>
            <a:r>
              <a:rPr lang="nb-NO" dirty="0" err="1"/>
              <a:t>expected</a:t>
            </a:r>
            <a:r>
              <a:rPr lang="nb-NO" dirty="0"/>
              <a:t>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Fig. 3(b) plots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filling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i.e. 100E[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]/N%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Again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observe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higher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affect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higher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rates more,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meaning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difference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becomes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4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evaluate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affects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rtos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range [0.0,0.5] and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compute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C.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 = 10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p2 = 0.5,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plot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flattened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ratio 0.25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because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fully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utilized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excess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5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analysis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do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based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and pb.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Instead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fixed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analyze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different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λ,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p2,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rtos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Fig. 5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presents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filling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by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varying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for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 and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fills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faster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Higher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rates have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larger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impacts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filling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From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figures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observe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almost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empty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up to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certain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However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increments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seriously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affect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This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implies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not linear,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almost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full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utilization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slight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change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other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finding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figures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play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significant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exceeds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certain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because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service rate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fixed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irrespective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become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almost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fully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utilized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short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time. This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explains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plotted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lines for different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similar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Fig. 6(a) shows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maximum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least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impact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as all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lines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overlap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favors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reduces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observe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rtos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≤ 0.25, for moderate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is less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twice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el-GR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Fig. 7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Markov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has 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infinite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states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absence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(i.e. S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solely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responsible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retransmitting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between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and L, p2,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appears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sender side.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difference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between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two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cases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: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LOOP, S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sees </a:t>
            </a: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pb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between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and 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whereas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LOOP, 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from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1 </a:t>
            </a: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segment.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Fig. 8(a) plots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sender, i.e.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queuing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for different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 = 5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and p2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varies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up to 0.4;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assures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buffer at C is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saturated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able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compare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two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cases.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at 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p2.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Similarly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E[R]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linearly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p2 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shown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Fig. 8(b).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However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two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metrics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due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p2 is negligible;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reason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plots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belonging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analysis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seem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almost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invariant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figures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confirming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importance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systems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compared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end-to-end systems.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72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1_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which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means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increment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above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certain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LOOP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significantly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affect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filling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2)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higher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RTT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while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configured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size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least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impact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</a:t>
            </a:r>
            <a:endParaRPr lang="nb-NO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3) With LOOP in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an end-system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gets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smaller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and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caching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for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than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without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being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deployed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58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plan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extend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our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describes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trade-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offs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involved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re-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our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limited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positive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ACKs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timeouts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—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change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NACKs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indicate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holes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space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before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timeout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fire?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be used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even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nested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considerations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have,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fact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al-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ready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brought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forward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IETF LOOPS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proposal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Because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additional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load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produced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by LOOP,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congestion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control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between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and L, and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avoid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“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hiding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”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congestion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 systems.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3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9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Their example begins with a file transfer and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concludes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finding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reliability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must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carried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end-to-end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any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case,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therefore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pointless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implement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inside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network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It has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been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cornerstones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Internet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design;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strictly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avoiding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placing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application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specific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functions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network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posit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worthwhile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consideration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contradicting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 to end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Argument: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frequently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dropped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segments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very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short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round-trip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(RTT),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end-to-end RTT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very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long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on-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relays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help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—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receiver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faster,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reducing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latency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ARQ: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local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reduce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end-to-end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control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loop. 802.11 Access Points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APs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usually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configurable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limits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specify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often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re-send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frame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case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failure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; 7 is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common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default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value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short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frames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9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Ordering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: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make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decision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keep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our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simple,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obviously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extended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also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capture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ordering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It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always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be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Extended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capture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reordering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. Out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always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problematic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for TCP;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assumes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 re-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ordering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degree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3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or more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indicates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congestion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Mechanisms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like RACK lets TCP interpret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instead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robust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against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acknowledgements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</a:t>
            </a:r>
            <a:endParaRPr lang="nb-NO" dirty="0"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endParaRPr lang="nb-NO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8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9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traverse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and a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detector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Both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just forward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receive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ACKs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C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after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If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do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certain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within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timeout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rtoc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retransmitted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Introducing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a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detector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divides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into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three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segments,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certain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segments—p1, p2 and p3.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9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Local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Optimizations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Seg- ments”, is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proposal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 form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Working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Group,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whose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first formal “Birds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Feather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”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meeting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held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105th IETF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meeting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Montreal, Canada,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July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2019.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envisioned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operation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LOOPS system,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Tunnel Mode: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carry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necessary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LOOPS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such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(LOOPS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promises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not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examine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header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transport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protocols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therefore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needs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sequence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space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).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Additional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considera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 LOOPS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include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possible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Forward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Error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Correction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(FEC)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C to 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instead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plain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retransmission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avoidance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congestion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by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limiting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which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retransmits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it sees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delay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growth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C-L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Ours is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subset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loops: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just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simply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forwarding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; not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considering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ordering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and FEC.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That’s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why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call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our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mechanisms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LOOP.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Proposal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local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retransmission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exists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in ICN,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which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relies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. </a:t>
            </a: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7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assume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transmits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a rate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following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 Poisson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distribution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3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	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Assuming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lost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between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 to L to be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recovered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by LOOP,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end-to-end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-loss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measured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by S is pe2e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Thus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total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grows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is given by Lamda1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Service rate: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incoming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C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forwarded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Once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reach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L, 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acknowledges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nb-NO" dirty="0"/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acknowledgements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at C, C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removes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from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 CACHE: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obtain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steady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state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probabilities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this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follows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M/M/1/N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queuing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: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π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k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steady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k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E[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]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number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, E [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λ1 ]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arrival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rate), and E [T ]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expected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waiting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time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packets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cache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Pb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blocking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probabilites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!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8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79712" y="1750200"/>
            <a:ext cx="6630888" cy="389502"/>
          </a:xfrm>
        </p:spPr>
        <p:txBody>
          <a:bodyPr anchor="b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607450"/>
            <a:ext cx="7315200" cy="131445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1640" y="1761660"/>
            <a:ext cx="595856" cy="30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28650"/>
            <a:ext cx="1924050" cy="394335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28650"/>
            <a:ext cx="5619750" cy="394335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519522"/>
            <a:ext cx="82192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5900"/>
            <a:ext cx="821925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D1529-5045-C64B-893E-FADEF82FC3DB}" type="datetime1">
              <a:rPr lang="nb-NO"/>
              <a:pPr>
                <a:defRPr/>
              </a:pPr>
              <a:t>17.02.2020</a:t>
            </a:fld>
            <a:endParaRPr lang="nb-NO" dirty="0"/>
          </a:p>
        </p:txBody>
      </p:sp>
      <p:pic>
        <p:nvPicPr>
          <p:cNvPr id="13" name="Picture 12" descr="UiO_MN_A_EN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042" y="171450"/>
            <a:ext cx="5114159" cy="295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416" y="141480"/>
            <a:ext cx="595856" cy="3044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645872" y="4843417"/>
            <a:ext cx="498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457200" y="2228850"/>
            <a:ext cx="8579296" cy="1314450"/>
          </a:xfrm>
        </p:spPr>
        <p:txBody>
          <a:bodyPr/>
          <a:lstStyle/>
          <a:p>
            <a:pPr algn="ctr"/>
            <a:r>
              <a:rPr lang="en-US" sz="2800" noProof="0" dirty="0"/>
              <a:t>Performance Evaluation of In-network Packet Retransmissions using Markov Chains</a:t>
            </a:r>
            <a:endParaRPr lang="en-US" sz="1600" b="0" noProof="0" dirty="0"/>
          </a:p>
          <a:p>
            <a:pPr algn="ctr"/>
            <a:endParaRPr lang="en-US" sz="1600" b="0" noProof="0" dirty="0"/>
          </a:p>
          <a:p>
            <a:pPr algn="ctr"/>
            <a:r>
              <a:rPr lang="en-US" sz="1600" b="0" dirty="0">
                <a:latin typeface="Times" pitchFamily="2" charset="0"/>
              </a:rPr>
              <a:t>Runa Barik, Michael </a:t>
            </a:r>
            <a:r>
              <a:rPr lang="en-US" sz="1600" b="0" dirty="0" err="1">
                <a:latin typeface="Times" pitchFamily="2" charset="0"/>
              </a:rPr>
              <a:t>Welzl</a:t>
            </a:r>
            <a:r>
              <a:rPr lang="en-US" sz="1600" b="0" dirty="0">
                <a:latin typeface="Times" pitchFamily="2" charset="0"/>
              </a:rPr>
              <a:t>, Peyman </a:t>
            </a:r>
            <a:r>
              <a:rPr lang="en-US" sz="1600" b="0" dirty="0" err="1">
                <a:latin typeface="Times" pitchFamily="2" charset="0"/>
              </a:rPr>
              <a:t>Teymoori</a:t>
            </a:r>
            <a:r>
              <a:rPr lang="en-US" sz="1600" b="0" dirty="0">
                <a:latin typeface="Times" pitchFamily="2" charset="0"/>
              </a:rPr>
              <a:t>, </a:t>
            </a:r>
            <a:r>
              <a:rPr lang="en-US" sz="1600" u="sng" dirty="0" err="1">
                <a:latin typeface="Times" pitchFamily="2" charset="0"/>
              </a:rPr>
              <a:t>Safiqul</a:t>
            </a:r>
            <a:r>
              <a:rPr lang="en-US" sz="1600" u="sng" dirty="0">
                <a:latin typeface="Times" pitchFamily="2" charset="0"/>
              </a:rPr>
              <a:t> Islam</a:t>
            </a:r>
            <a:r>
              <a:rPr lang="en-US" sz="1600" b="0" dirty="0">
                <a:latin typeface="Times" pitchFamily="2" charset="0"/>
              </a:rPr>
              <a:t>, Stein </a:t>
            </a:r>
            <a:r>
              <a:rPr lang="en-US" sz="1600" b="0" dirty="0" err="1">
                <a:latin typeface="Times" pitchFamily="2" charset="0"/>
              </a:rPr>
              <a:t>Gjessing</a:t>
            </a:r>
            <a:endParaRPr lang="en-US" sz="2800" b="0" noProof="0" dirty="0"/>
          </a:p>
        </p:txBody>
      </p:sp>
      <p:sp>
        <p:nvSpPr>
          <p:cNvPr id="6" name="Rectangle 5"/>
          <p:cNvSpPr/>
          <p:nvPr/>
        </p:nvSpPr>
        <p:spPr>
          <a:xfrm>
            <a:off x="1676400" y="3894653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ICNC 2020</a:t>
            </a:r>
          </a:p>
          <a:p>
            <a:pPr algn="ctr"/>
            <a:r>
              <a:rPr lang="en-US" sz="1400" i="1" dirty="0"/>
              <a:t>Kona, Hawaii</a:t>
            </a:r>
          </a:p>
        </p:txBody>
      </p:sp>
    </p:spTree>
    <p:extLst>
      <p:ext uri="{BB962C8B-B14F-4D97-AF65-F5344CB8AC3E}">
        <p14:creationId xmlns:p14="http://schemas.microsoft.com/office/powerpoint/2010/main" val="62011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C9B4-1C7E-4441-9C4B-33340962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Solving the CTMC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CD64-79A4-1241-AE4A-E1CEA87EC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noProof="0" dirty="0"/>
              <a:t>E2E packet drop prob.:</a:t>
            </a:r>
          </a:p>
          <a:p>
            <a:endParaRPr lang="en-US" sz="1800" noProof="0" dirty="0"/>
          </a:p>
          <a:p>
            <a:r>
              <a:rPr lang="en-US" sz="1800" noProof="0" dirty="0"/>
              <a:t>Arrival rate at the cache:</a:t>
            </a:r>
          </a:p>
          <a:p>
            <a:endParaRPr lang="en-US" sz="1800" noProof="0" dirty="0"/>
          </a:p>
          <a:p>
            <a:endParaRPr lang="en-US" sz="1800" noProof="0" dirty="0"/>
          </a:p>
          <a:p>
            <a:r>
              <a:rPr lang="en-US" sz="1800" noProof="0" dirty="0"/>
              <a:t>The M/M/1/N equivalent: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05AF7-00E6-234C-AA72-72D40BB2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14" y="1431036"/>
            <a:ext cx="4505706" cy="461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F5E67-4BCA-C844-89F9-5FB3C291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648" y="2108300"/>
            <a:ext cx="1929638" cy="46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38AE5-9398-E141-AF21-5092F0915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134" y="2603813"/>
            <a:ext cx="911606" cy="367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BD2E4-8871-664E-A2FE-9AF807F35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976" y="2568570"/>
            <a:ext cx="863600" cy="43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E5BF1-0E86-BA4F-9AB4-8DE7DE3B2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49" y="3548273"/>
            <a:ext cx="2935859" cy="148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A0212-8462-3643-9F9B-8D2DB4416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413" y="3409383"/>
            <a:ext cx="1811528" cy="14418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2D58B4-F176-9E44-867F-F5434EDD1585}"/>
              </a:ext>
            </a:extLst>
          </p:cNvPr>
          <p:cNvCxnSpPr/>
          <p:nvPr/>
        </p:nvCxnSpPr>
        <p:spPr bwMode="auto">
          <a:xfrm>
            <a:off x="2679192" y="2807208"/>
            <a:ext cx="6126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D452F2-4B83-B940-AFE2-054721911C06}"/>
              </a:ext>
            </a:extLst>
          </p:cNvPr>
          <p:cNvSpPr txBox="1"/>
          <p:nvPr/>
        </p:nvSpPr>
        <p:spPr>
          <a:xfrm>
            <a:off x="1813878" y="2658354"/>
            <a:ext cx="1006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Service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28EE7-DB0E-BF4C-A0C9-792F6D6CA6DA}"/>
              </a:ext>
            </a:extLst>
          </p:cNvPr>
          <p:cNvSpPr txBox="1"/>
          <p:nvPr/>
        </p:nvSpPr>
        <p:spPr>
          <a:xfrm>
            <a:off x="4661033" y="3101397"/>
            <a:ext cx="100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Load at 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449E18-3657-4B4C-8483-2A69B55D3EA3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7648" y="2919964"/>
            <a:ext cx="0" cy="1814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609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DE03-D320-6E40-A2BA-2AB2847D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Cache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BDFB-C059-1341-AD31-4B8D68BA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/>
              <a:t>As a Function of p</a:t>
            </a:r>
            <a:r>
              <a:rPr lang="en-US" sz="2000" baseline="-25000" noProof="0" dirty="0"/>
              <a:t>2</a:t>
            </a:r>
            <a:r>
              <a:rPr lang="en-US" sz="2000" noProof="0" dirty="0"/>
              <a:t> and p</a:t>
            </a:r>
            <a:r>
              <a:rPr lang="en-US" sz="2000" baseline="-25000" noProof="0" dirty="0"/>
              <a:t>b</a:t>
            </a:r>
          </a:p>
          <a:p>
            <a:endParaRPr lang="en-US" sz="20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92387-BE1C-AC40-9E53-B584D983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236" y="1312764"/>
            <a:ext cx="2324100" cy="68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5754E-125E-A44F-AF37-60446F520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01774"/>
            <a:ext cx="3212783" cy="2570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63566-4A0E-2347-8F01-9D6E7388E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447" y="2057252"/>
            <a:ext cx="3537799" cy="2706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744C84-B2DB-914D-A6D7-EA7E0943FB60}"/>
              </a:ext>
            </a:extLst>
          </p:cNvPr>
          <p:cNvSpPr/>
          <p:nvPr/>
        </p:nvSpPr>
        <p:spPr>
          <a:xfrm>
            <a:off x="1490472" y="4727448"/>
            <a:ext cx="616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1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3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2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c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05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c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initial </a:t>
            </a:r>
            <a:r>
              <a:rPr lang="nb-NO" sz="1600" dirty="0" err="1">
                <a:latin typeface="CMMI10"/>
              </a:rPr>
              <a:t>p</a:t>
            </a:r>
            <a:r>
              <a:rPr lang="nb-NO" sz="600" dirty="0" err="1">
                <a:latin typeface="CMMI7"/>
              </a:rPr>
              <a:t>b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02163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2F88-4829-834C-8091-1DE6F174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Effects of </a:t>
            </a:r>
            <a:r>
              <a:rPr lang="en-US" noProof="0" dirty="0" err="1"/>
              <a:t>rtt</a:t>
            </a:r>
            <a:r>
              <a:rPr lang="en-US" baseline="-25000" noProof="0" dirty="0" err="1"/>
              <a:t>c</a:t>
            </a:r>
            <a:endParaRPr lang="en-US" baseline="-250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815C6-6730-FF44-A64D-1FFB4F43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75" y="1376772"/>
            <a:ext cx="2378631" cy="3766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7617B-2E8F-084F-8B3B-4518DBBA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78" y="1376772"/>
            <a:ext cx="2384259" cy="3766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744C32-F4CD-454F-8F1D-293E06B48064}"/>
              </a:ext>
            </a:extLst>
          </p:cNvPr>
          <p:cNvSpPr/>
          <p:nvPr/>
        </p:nvSpPr>
        <p:spPr>
          <a:xfrm>
            <a:off x="504600" y="4331590"/>
            <a:ext cx="249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1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3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2</a:t>
            </a:r>
            <a:r>
              <a:rPr lang="nb-NO" sz="1600" dirty="0">
                <a:latin typeface="NimbusRomNo9L"/>
              </a:rPr>
              <a:t>, initial </a:t>
            </a:r>
            <a:r>
              <a:rPr lang="nb-NO" sz="1600" dirty="0" err="1">
                <a:latin typeface="CMMI10"/>
              </a:rPr>
              <a:t>p</a:t>
            </a:r>
            <a:r>
              <a:rPr lang="nb-NO" sz="600" dirty="0" err="1">
                <a:latin typeface="CMMI7"/>
              </a:rPr>
              <a:t>b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0754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2F88-4829-834C-8091-1DE6F174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Fixed Cache Size Independent of p</a:t>
            </a:r>
            <a:r>
              <a:rPr lang="en-US" sz="2800" baseline="-25000" noProof="0" dirty="0"/>
              <a:t>2</a:t>
            </a:r>
            <a:r>
              <a:rPr lang="en-US" sz="2800" noProof="0" dirty="0"/>
              <a:t> and p</a:t>
            </a:r>
            <a:r>
              <a:rPr lang="en-US" sz="2800" baseline="-25000" noProof="0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243CF-CC57-484D-977E-85262084ECA2}"/>
              </a:ext>
            </a:extLst>
          </p:cNvPr>
          <p:cNvSpPr/>
          <p:nvPr/>
        </p:nvSpPr>
        <p:spPr>
          <a:xfrm>
            <a:off x="389776" y="4074039"/>
            <a:ext cx="260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1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3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2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c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05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c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initial </a:t>
            </a:r>
            <a:r>
              <a:rPr lang="nb-NO" sz="1600" dirty="0" err="1">
                <a:latin typeface="CMMI10"/>
              </a:rPr>
              <a:t>p</a:t>
            </a:r>
            <a:r>
              <a:rPr lang="nb-NO" sz="600" dirty="0" err="1">
                <a:latin typeface="CMMI7"/>
              </a:rPr>
              <a:t>b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 </a:t>
            </a:r>
            <a:endParaRPr lang="nb-NO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9643C-09AF-D243-B735-0AE32014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252" y="1280160"/>
            <a:ext cx="2389465" cy="3863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76F0B-00B5-4045-87E7-992B18A5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04" y="1280160"/>
            <a:ext cx="2389465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321DE8-7912-414A-B145-B80E9FBF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21" y="1344422"/>
            <a:ext cx="3657854" cy="1019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E1439-6AA6-7248-9A6E-BF79A84D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End-System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4E15-6A83-3144-B68E-16F3ED72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5900"/>
            <a:ext cx="4625664" cy="3086100"/>
          </a:xfrm>
        </p:spPr>
        <p:txBody>
          <a:bodyPr/>
          <a:lstStyle/>
          <a:p>
            <a:r>
              <a:rPr lang="en-US" sz="2000" noProof="0" dirty="0"/>
              <a:t>Buffer could be modelled as an M/D/1/∞ queue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48299-82D0-6B44-A203-B973AFA0C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72" y="2507742"/>
            <a:ext cx="5705856" cy="2251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A74A23-E1AB-BB47-89FA-EB7130E455A3}"/>
              </a:ext>
            </a:extLst>
          </p:cNvPr>
          <p:cNvSpPr/>
          <p:nvPr/>
        </p:nvSpPr>
        <p:spPr>
          <a:xfrm>
            <a:off x="2034540" y="4733724"/>
            <a:ext cx="5074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CMMI10"/>
              </a:rPr>
              <a:t>λ </a:t>
            </a:r>
            <a:r>
              <a:rPr lang="el-GR" sz="1600" dirty="0">
                <a:latin typeface="CMR10"/>
              </a:rPr>
              <a:t>= 5</a:t>
            </a:r>
            <a:r>
              <a:rPr lang="el-GR" sz="1600" dirty="0">
                <a:latin typeface="NimbusRomNo9L"/>
              </a:rPr>
              <a:t>, </a:t>
            </a:r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1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>
                <a:latin typeface="CMMI10"/>
              </a:rPr>
              <a:t>p</a:t>
            </a:r>
            <a:r>
              <a:rPr lang="nb-NO" sz="600" dirty="0">
                <a:latin typeface="CMR7"/>
              </a:rPr>
              <a:t>3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rtt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1</a:t>
            </a:r>
            <a:r>
              <a:rPr lang="nb-NO" sz="1600" dirty="0">
                <a:latin typeface="NimbusRomNo9L"/>
              </a:rPr>
              <a:t>, </a:t>
            </a:r>
            <a:r>
              <a:rPr lang="nb-NO" sz="1600" dirty="0" err="1">
                <a:latin typeface="CMMI10"/>
              </a:rPr>
              <a:t>rto</a:t>
            </a:r>
            <a:r>
              <a:rPr lang="nb-NO" sz="600" dirty="0" err="1">
                <a:latin typeface="CMMI7"/>
              </a:rPr>
              <a:t>s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2</a:t>
            </a:r>
            <a:r>
              <a:rPr lang="nb-NO" sz="1600" dirty="0">
                <a:latin typeface="NimbusRomNo9L"/>
              </a:rPr>
              <a:t>, initial </a:t>
            </a:r>
            <a:r>
              <a:rPr lang="nb-NO" sz="1600" dirty="0" err="1">
                <a:latin typeface="CMMI10"/>
              </a:rPr>
              <a:t>p</a:t>
            </a:r>
            <a:r>
              <a:rPr lang="nb-NO" sz="600" dirty="0" err="1">
                <a:latin typeface="CMMI7"/>
              </a:rPr>
              <a:t>b</a:t>
            </a:r>
            <a:r>
              <a:rPr lang="nb-NO" sz="600" dirty="0">
                <a:latin typeface="CMMI7"/>
              </a:rPr>
              <a:t> </a:t>
            </a:r>
            <a:r>
              <a:rPr lang="nb-NO" sz="1600" dirty="0">
                <a:latin typeface="CMR10"/>
              </a:rPr>
              <a:t>= 0</a:t>
            </a:r>
            <a:r>
              <a:rPr lang="nb-NO" sz="1600" dirty="0">
                <a:latin typeface="CMMI10"/>
              </a:rPr>
              <a:t>.</a:t>
            </a:r>
            <a:r>
              <a:rPr lang="nb-NO" sz="1600" dirty="0">
                <a:latin typeface="CMR10"/>
              </a:rPr>
              <a:t>01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7137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6C2C-9B82-2947-8E9C-E83A1283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4351-CA50-D54E-9AAA-45915AB10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Non-linearity dependence between filling the cache and the packet loss probability</a:t>
            </a:r>
          </a:p>
          <a:p>
            <a:r>
              <a:rPr lang="en-US" sz="2400" noProof="0" dirty="0"/>
              <a:t>Cache size has the least impact on its utilization:</a:t>
            </a:r>
          </a:p>
          <a:p>
            <a:pPr lvl="1"/>
            <a:r>
              <a:rPr lang="en-US" sz="2000" noProof="0" dirty="0"/>
              <a:t>irrespective of the size, it can be fully utilized by higher packet loss probabilities</a:t>
            </a:r>
          </a:p>
          <a:p>
            <a:r>
              <a:rPr lang="en-US" sz="2400" noProof="0" dirty="0"/>
              <a:t>With LOOP: lower retransmission rate and expected caching time at S than without LOOP being deployed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07536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Trade-offs involved in re-sequencing </a:t>
            </a:r>
          </a:p>
          <a:p>
            <a:r>
              <a:rPr lang="en-US" noProof="0" dirty="0"/>
              <a:t>Using NACKs </a:t>
            </a:r>
          </a:p>
          <a:p>
            <a:r>
              <a:rPr lang="en-US" noProof="0" dirty="0"/>
              <a:t>Sequence of or even nested loops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27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1700"/>
            <a:ext cx="8219256" cy="857250"/>
          </a:xfrm>
        </p:spPr>
        <p:txBody>
          <a:bodyPr/>
          <a:lstStyle/>
          <a:p>
            <a:pPr algn="ctr"/>
            <a:r>
              <a:rPr lang="en-US" sz="4400" noProof="0" dirty="0"/>
              <a:t>Thank you!</a:t>
            </a:r>
            <a:endParaRPr lang="en-US" sz="4400" b="0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A4BC1-72B1-D848-9E3A-AB6972B71AEF}"/>
              </a:ext>
            </a:extLst>
          </p:cNvPr>
          <p:cNvSpPr txBox="1"/>
          <p:nvPr/>
        </p:nvSpPr>
        <p:spPr>
          <a:xfrm>
            <a:off x="2214880" y="4862654"/>
            <a:ext cx="78841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OCARINA” </a:t>
            </a:r>
            <a:r>
              <a:rPr lang="nb-NO" sz="1000" dirty="0" err="1"/>
              <a:t>project</a:t>
            </a:r>
            <a:r>
              <a:rPr lang="nb-NO" sz="1000" dirty="0"/>
              <a:t> (http://</a:t>
            </a:r>
            <a:r>
              <a:rPr lang="nb-NO" sz="1000" dirty="0" err="1"/>
              <a:t>www.mn.uio.no</a:t>
            </a:r>
            <a:r>
              <a:rPr lang="nb-NO" sz="1000" dirty="0"/>
              <a:t>/</a:t>
            </a:r>
            <a:r>
              <a:rPr lang="nb-NO" sz="1000" dirty="0" err="1"/>
              <a:t>ifi</a:t>
            </a:r>
            <a:r>
              <a:rPr lang="nb-NO" sz="1000" dirty="0"/>
              <a:t>/</a:t>
            </a:r>
            <a:r>
              <a:rPr lang="nb-NO" sz="1000" dirty="0" err="1"/>
              <a:t>english</a:t>
            </a:r>
            <a:r>
              <a:rPr lang="nb-NO" sz="1000" dirty="0"/>
              <a:t>/ </a:t>
            </a:r>
            <a:r>
              <a:rPr lang="nb-NO" sz="1000" dirty="0" err="1"/>
              <a:t>research</a:t>
            </a:r>
            <a:r>
              <a:rPr lang="nb-NO" sz="1000" dirty="0"/>
              <a:t>/</a:t>
            </a:r>
            <a:r>
              <a:rPr lang="nb-NO" sz="1000" dirty="0" err="1"/>
              <a:t>projects</a:t>
            </a:r>
            <a:r>
              <a:rPr lang="nb-NO" sz="1000" dirty="0"/>
              <a:t>/</a:t>
            </a:r>
            <a:r>
              <a:rPr lang="nb-NO" sz="1000" dirty="0" err="1"/>
              <a:t>ocarina</a:t>
            </a:r>
            <a:r>
              <a:rPr lang="nb-NO" sz="1000" dirty="0"/>
              <a:t>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4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Idea and contributions</a:t>
            </a:r>
          </a:p>
          <a:p>
            <a:r>
              <a:rPr lang="en-US" noProof="0" dirty="0"/>
              <a:t>LOOP</a:t>
            </a:r>
          </a:p>
          <a:p>
            <a:pPr lvl="1"/>
            <a:r>
              <a:rPr lang="en-US" noProof="0" dirty="0"/>
              <a:t>applications</a:t>
            </a:r>
          </a:p>
          <a:p>
            <a:pPr lvl="1"/>
            <a:r>
              <a:rPr lang="en-US" noProof="0" dirty="0"/>
              <a:t>analysis</a:t>
            </a:r>
          </a:p>
          <a:p>
            <a:r>
              <a:rPr lang="en-US" noProof="0" dirty="0"/>
              <a:t>Observations</a:t>
            </a:r>
          </a:p>
          <a:p>
            <a:r>
              <a:rPr lang="en-US" noProof="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2076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BA21-83F4-2847-A709-A7A9077D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FC3C-0C5C-A246-8F50-2F73612C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famous</a:t>
            </a:r>
            <a:r>
              <a:rPr lang="nb-NO" dirty="0"/>
              <a:t> end to end </a:t>
            </a:r>
            <a:r>
              <a:rPr lang="nb-NO" dirty="0" err="1"/>
              <a:t>paper</a:t>
            </a:r>
            <a:r>
              <a:rPr lang="nb-NO" dirty="0"/>
              <a:t> [1] </a:t>
            </a:r>
            <a:r>
              <a:rPr lang="nb-NO" dirty="0" err="1"/>
              <a:t>suggests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 </a:t>
            </a:r>
            <a:r>
              <a:rPr lang="nb-NO" dirty="0" err="1"/>
              <a:t>placed</a:t>
            </a:r>
            <a:r>
              <a:rPr lang="nb-NO" dirty="0"/>
              <a:t> at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system </a:t>
            </a:r>
            <a:r>
              <a:rPr lang="nb-NO" dirty="0" err="1"/>
              <a:t>may</a:t>
            </a:r>
            <a:r>
              <a:rPr lang="nb-NO" dirty="0"/>
              <a:t> be redundant or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compared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providing </a:t>
            </a:r>
            <a:r>
              <a:rPr lang="nb-NO" dirty="0" err="1"/>
              <a:t>them</a:t>
            </a:r>
            <a:r>
              <a:rPr lang="nb-NO" dirty="0"/>
              <a:t> at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cornerstones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Internet</a:t>
            </a:r>
            <a:r>
              <a:rPr lang="nb-NO" dirty="0"/>
              <a:t> Design</a:t>
            </a:r>
          </a:p>
          <a:p>
            <a:pPr lvl="1"/>
            <a:r>
              <a:rPr lang="nb-NO" sz="2000" dirty="0" err="1"/>
              <a:t>Strictly</a:t>
            </a:r>
            <a:r>
              <a:rPr lang="nb-NO" sz="2000" dirty="0"/>
              <a:t> </a:t>
            </a:r>
            <a:r>
              <a:rPr lang="nb-NO" sz="2000" dirty="0" err="1"/>
              <a:t>avoiding</a:t>
            </a:r>
            <a:r>
              <a:rPr lang="nb-NO" sz="2000" dirty="0"/>
              <a:t> </a:t>
            </a:r>
            <a:r>
              <a:rPr lang="nb-NO" sz="2000" dirty="0" err="1"/>
              <a:t>placing</a:t>
            </a:r>
            <a:r>
              <a:rPr lang="nb-NO" sz="2000" dirty="0"/>
              <a:t> </a:t>
            </a:r>
            <a:r>
              <a:rPr lang="nb-NO" sz="2000" dirty="0" err="1"/>
              <a:t>application</a:t>
            </a:r>
            <a:r>
              <a:rPr lang="nb-NO" sz="2000" dirty="0"/>
              <a:t> </a:t>
            </a:r>
            <a:r>
              <a:rPr lang="nb-NO" sz="2000" dirty="0" err="1"/>
              <a:t>specific</a:t>
            </a:r>
            <a:r>
              <a:rPr lang="nb-NO" sz="2000" dirty="0"/>
              <a:t> </a:t>
            </a:r>
            <a:r>
              <a:rPr lang="nb-NO" sz="2000" dirty="0" err="1"/>
              <a:t>functions</a:t>
            </a:r>
            <a:r>
              <a:rPr lang="nb-NO" sz="2000" dirty="0"/>
              <a:t> in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network</a:t>
            </a:r>
            <a:r>
              <a:rPr lang="nb-NO" sz="2000" dirty="0"/>
              <a:t>. </a:t>
            </a:r>
          </a:p>
          <a:p>
            <a:pPr lvl="1"/>
            <a:endParaRPr lang="nb-NO" sz="2000" dirty="0"/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68B0E-203B-FA40-9368-A67521F69191}"/>
              </a:ext>
            </a:extLst>
          </p:cNvPr>
          <p:cNvSpPr txBox="1"/>
          <p:nvPr/>
        </p:nvSpPr>
        <p:spPr>
          <a:xfrm>
            <a:off x="467544" y="4750025"/>
            <a:ext cx="78753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[1] J .H. </a:t>
            </a:r>
            <a:r>
              <a:rPr lang="nb-NO" sz="900" dirty="0" err="1"/>
              <a:t>Saltzer</a:t>
            </a:r>
            <a:r>
              <a:rPr lang="nb-NO" sz="900" dirty="0"/>
              <a:t>, D. P. Reed, and D. D. Clark, “End-to-end Arguments in System Design,” </a:t>
            </a:r>
            <a:r>
              <a:rPr lang="nb-NO" sz="900" i="1" dirty="0"/>
              <a:t>ACM Trans. </a:t>
            </a:r>
            <a:r>
              <a:rPr lang="nb-NO" sz="900" i="1" dirty="0" err="1"/>
              <a:t>Comput</a:t>
            </a:r>
            <a:r>
              <a:rPr lang="nb-NO" sz="900" i="1" dirty="0"/>
              <a:t>. </a:t>
            </a:r>
            <a:r>
              <a:rPr lang="nb-NO" sz="900" i="1" dirty="0" err="1"/>
              <a:t>Syst</a:t>
            </a:r>
            <a:r>
              <a:rPr lang="nb-NO" sz="900" i="1" dirty="0"/>
              <a:t>.</a:t>
            </a:r>
            <a:r>
              <a:rPr lang="nb-NO" sz="900" dirty="0"/>
              <a:t>, vol. 2, no. 4, Nov. 1984.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0BFA-5142-1841-ABE7-C82E92F5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46EA-8975-1948-BFA3-769C5AA4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Retransmission of packets inside the network on a segment of an end-to-end path</a:t>
            </a:r>
          </a:p>
          <a:p>
            <a:pPr lvl="1"/>
            <a:r>
              <a:rPr lang="en-US" sz="2000" noProof="0" dirty="0"/>
              <a:t>especially when packets are frequently dropped on path segments with a very short round-trip time (RTT), and the end-to-end RTT is very long</a:t>
            </a:r>
          </a:p>
          <a:p>
            <a:r>
              <a:rPr lang="en-US" sz="2400" noProof="0" dirty="0"/>
              <a:t>Similar techniques: Automatic Repeat Request (ARQ) in wireless links</a:t>
            </a:r>
          </a:p>
          <a:p>
            <a:pPr lvl="1"/>
            <a:r>
              <a:rPr lang="en-US" sz="2000" noProof="0" dirty="0"/>
              <a:t>but it is a result of the separate development of Internet standards and link layer standards</a:t>
            </a:r>
          </a:p>
        </p:txBody>
      </p:sp>
    </p:spTree>
    <p:extLst>
      <p:ext uri="{BB962C8B-B14F-4D97-AF65-F5344CB8AC3E}">
        <p14:creationId xmlns:p14="http://schemas.microsoft.com/office/powerpoint/2010/main" val="322048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3B87-163E-B343-9935-DA00B601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71A7-EEFD-0048-8B7E-3F16D29D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We consider only retransmission, not ordering</a:t>
            </a:r>
          </a:p>
          <a:p>
            <a:r>
              <a:rPr lang="en-US" sz="2400" noProof="0" dirty="0"/>
              <a:t>Questions to answer: given the end-to-end RTT, the RTT on a path segment, and the packet loss </a:t>
            </a:r>
            <a:r>
              <a:rPr lang="en-US" sz="2400" dirty="0" err="1"/>
              <a:t>probabilitie</a:t>
            </a:r>
            <a:r>
              <a:rPr lang="en-US" sz="2400" noProof="0" dirty="0"/>
              <a:t>s of the various parts of an end-to-end path,</a:t>
            </a:r>
          </a:p>
          <a:p>
            <a:pPr lvl="1"/>
            <a:r>
              <a:rPr lang="en-US" sz="2000" noProof="0" dirty="0"/>
              <a:t>how long should a system ideally store packets for retries?</a:t>
            </a:r>
          </a:p>
          <a:p>
            <a:pPr lvl="1"/>
            <a:r>
              <a:rPr lang="en-US" sz="2000" noProof="0" dirty="0"/>
              <a:t>how large is the potential benefit from in-network retransmission?</a:t>
            </a:r>
          </a:p>
          <a:p>
            <a:r>
              <a:rPr lang="en-US" sz="2400" noProof="0" dirty="0"/>
              <a:t>We never delay packets</a:t>
            </a:r>
          </a:p>
        </p:txBody>
      </p:sp>
    </p:spTree>
    <p:extLst>
      <p:ext uri="{BB962C8B-B14F-4D97-AF65-F5344CB8AC3E}">
        <p14:creationId xmlns:p14="http://schemas.microsoft.com/office/powerpoint/2010/main" val="205989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3B87-163E-B343-9935-DA00B601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71A7-EEFD-0048-8B7E-3F16D29D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introduce a stochastic model that describes the relationship between packet drop probabilities in different path segments, RTT, and buffer size.</a:t>
            </a:r>
            <a:endParaRPr lang="en-US" sz="2400" noProof="0" dirty="0"/>
          </a:p>
          <a:p>
            <a:r>
              <a:rPr lang="en-US" sz="2400" dirty="0"/>
              <a:t>We investigate the influence of a local loss recovery mechanism: caching packets in an intermediate node and loss detection before packets being arrived at the destination using the above model.</a:t>
            </a:r>
          </a:p>
          <a:p>
            <a:pPr lvl="1"/>
            <a:r>
              <a:rPr lang="en-US" sz="2000" dirty="0"/>
              <a:t>We derive the impact of each parameter on the system behavior.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03225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816FE0-DC55-7745-8A11-BD76985B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4" y="1362040"/>
            <a:ext cx="2944368" cy="145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8DC4B-20C8-954F-8B66-095FC215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Local Optimizations On a Path (LOOP)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32492-11DE-1D47-B9F6-D65B8352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5900"/>
            <a:ext cx="5622360" cy="3086100"/>
          </a:xfrm>
        </p:spPr>
        <p:txBody>
          <a:bodyPr/>
          <a:lstStyle/>
          <a:p>
            <a:r>
              <a:rPr lang="en-US" sz="2000" noProof="0" dirty="0"/>
              <a:t>We utilize a cache and a loss detector at the start and the end of the path segment with high packet loss:</a:t>
            </a:r>
          </a:p>
          <a:p>
            <a:pPr lvl="1"/>
            <a:r>
              <a:rPr lang="en-US" sz="1600" noProof="0" dirty="0"/>
              <a:t>sender S emits packets with rate </a:t>
            </a:r>
            <a:r>
              <a:rPr lang="en-US" sz="1600" noProof="0" dirty="0" err="1"/>
              <a:t>λ</a:t>
            </a:r>
            <a:endParaRPr lang="en-US" sz="1600" noProof="0" dirty="0"/>
          </a:p>
          <a:p>
            <a:pPr lvl="1"/>
            <a:r>
              <a:rPr lang="en-US" sz="1600" noProof="0" dirty="0"/>
              <a:t>cache C additionally stores a copy of packets</a:t>
            </a:r>
          </a:p>
          <a:p>
            <a:pPr lvl="1"/>
            <a:r>
              <a:rPr lang="en-US" sz="1600" noProof="0" dirty="0"/>
              <a:t>loss detector L confirms reception of each packet</a:t>
            </a:r>
          </a:p>
          <a:p>
            <a:pPr lvl="1"/>
            <a:r>
              <a:rPr lang="en-US" sz="1600" noProof="0" dirty="0"/>
              <a:t>C retransmits if timer </a:t>
            </a:r>
            <a:r>
              <a:rPr lang="en-US" sz="1600" noProof="0" dirty="0" err="1"/>
              <a:t>rto</a:t>
            </a:r>
            <a:r>
              <a:rPr lang="en-US" sz="1600" baseline="-25000" noProof="0" dirty="0" err="1"/>
              <a:t>c</a:t>
            </a:r>
            <a:r>
              <a:rPr lang="en-US" sz="1600" noProof="0" dirty="0"/>
              <a:t> expires</a:t>
            </a:r>
          </a:p>
          <a:p>
            <a:pPr lvl="1"/>
            <a:r>
              <a:rPr lang="en-US" sz="1600" noProof="0" dirty="0"/>
              <a:t>R acknowledges packets to S</a:t>
            </a:r>
          </a:p>
          <a:p>
            <a:pPr marL="0" indent="0">
              <a:buNone/>
            </a:pPr>
            <a:r>
              <a:rPr lang="en-US" sz="2000" noProof="0" dirty="0"/>
              <a:t>p</a:t>
            </a:r>
            <a:r>
              <a:rPr lang="en-US" sz="2000" baseline="-25000" noProof="0" dirty="0"/>
              <a:t>i</a:t>
            </a:r>
            <a:r>
              <a:rPr lang="en-US" sz="2000" noProof="0" dirty="0"/>
              <a:t>: packet loss probability in segment i</a:t>
            </a:r>
          </a:p>
          <a:p>
            <a:pPr marL="0" indent="0">
              <a:buNone/>
            </a:pPr>
            <a:endParaRPr lang="en-US" sz="2000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898BB-9E1F-AE4E-9096-F4D48F6AA5E4}"/>
              </a:ext>
            </a:extLst>
          </p:cNvPr>
          <p:cNvSpPr/>
          <p:nvPr/>
        </p:nvSpPr>
        <p:spPr>
          <a:xfrm>
            <a:off x="6380367" y="2691735"/>
            <a:ext cx="2143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NimbusRomNo9L"/>
              </a:rPr>
              <a:t>LOOP </a:t>
            </a:r>
            <a:r>
              <a:rPr lang="en-US" dirty="0">
                <a:latin typeface="NimbusRomNo9L"/>
              </a:rPr>
              <a:t>architecture</a:t>
            </a:r>
            <a:r>
              <a:rPr lang="nb-NO" dirty="0">
                <a:latin typeface="NimbusRomNo9L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225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F5CB-BE63-6841-8E43-3B3B1FA5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Applications of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629A-AB1D-2649-A7FD-77287CF8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This closely matches IETF LOOPS</a:t>
            </a:r>
          </a:p>
          <a:p>
            <a:pPr lvl="1"/>
            <a:r>
              <a:rPr lang="en-US" sz="2000" noProof="0" dirty="0"/>
              <a:t>tunnel mode: C encapsulate packets in addition to caching</a:t>
            </a:r>
          </a:p>
          <a:p>
            <a:pPr lvl="1"/>
            <a:r>
              <a:rPr lang="en-US" sz="2000" noProof="0" dirty="0"/>
              <a:t>transparent mode: </a:t>
            </a:r>
            <a:r>
              <a:rPr lang="en-US" sz="2000" noProof="0"/>
              <a:t>C caches </a:t>
            </a:r>
            <a:r>
              <a:rPr lang="en-US" sz="2000" noProof="0" dirty="0"/>
              <a:t>packets together with a hash identifier that is calculated from immutable header fields </a:t>
            </a:r>
          </a:p>
          <a:p>
            <a:r>
              <a:rPr lang="en-US" noProof="0" dirty="0"/>
              <a:t>Recursive Internetworking Architecture (RINA) </a:t>
            </a:r>
            <a:endParaRPr lang="en-US" sz="2400" noProof="0" dirty="0"/>
          </a:p>
          <a:p>
            <a:pPr lvl="1"/>
            <a:r>
              <a:rPr lang="en-US" sz="2000" noProof="0" dirty="0"/>
              <a:t>evaluating retransmissions in stacked layers with different scopes</a:t>
            </a:r>
          </a:p>
          <a:p>
            <a:r>
              <a:rPr lang="en-US" noProof="0" dirty="0"/>
              <a:t>Information-Centric Networking (ICN)</a:t>
            </a:r>
          </a:p>
          <a:p>
            <a:pPr lvl="1"/>
            <a:r>
              <a:rPr lang="en-US" noProof="0" dirty="0"/>
              <a:t>R</a:t>
            </a:r>
            <a:r>
              <a:rPr lang="en-US" baseline="30000" noProof="0" dirty="0"/>
              <a:t>2</a:t>
            </a:r>
            <a:r>
              <a:rPr lang="en-US" noProof="0" dirty="0"/>
              <a:t>T: a close proposal in ICN</a:t>
            </a:r>
          </a:p>
        </p:txBody>
      </p:sp>
    </p:spTree>
    <p:extLst>
      <p:ext uri="{BB962C8B-B14F-4D97-AF65-F5344CB8AC3E}">
        <p14:creationId xmlns:p14="http://schemas.microsoft.com/office/powerpoint/2010/main" val="305346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D5D5E-EE2F-C944-BB7E-518D4D06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92" y="3527298"/>
            <a:ext cx="5077968" cy="1502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A63D3-749E-9645-BAD2-EE83FE71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noProof="0" dirty="0"/>
              <a:t>LOOP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86D7-05FC-8545-9985-13C8C437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We use a Continuous-Time Markov Chain (CTMC) with finite states</a:t>
            </a:r>
          </a:p>
          <a:p>
            <a:r>
              <a:rPr lang="en-US" sz="2400" noProof="0" dirty="0"/>
              <a:t>Cache can be modelled as an M/D/1/N queuing model</a:t>
            </a:r>
          </a:p>
          <a:p>
            <a:pPr lvl="1"/>
            <a:r>
              <a:rPr lang="en-US" sz="2000" noProof="0" dirty="0"/>
              <a:t>Poisson arrival</a:t>
            </a:r>
          </a:p>
          <a:p>
            <a:pPr lvl="1"/>
            <a:r>
              <a:rPr lang="en-US" sz="2000" noProof="0" dirty="0"/>
              <a:t>deterministic service time</a:t>
            </a:r>
          </a:p>
          <a:p>
            <a:pPr lvl="1"/>
            <a:r>
              <a:rPr lang="en-US" sz="2000" noProof="0" dirty="0"/>
              <a:t>N: buffer size</a:t>
            </a:r>
          </a:p>
        </p:txBody>
      </p:sp>
    </p:spTree>
    <p:extLst>
      <p:ext uri="{BB962C8B-B14F-4D97-AF65-F5344CB8AC3E}">
        <p14:creationId xmlns:p14="http://schemas.microsoft.com/office/powerpoint/2010/main" val="860022006"/>
      </p:ext>
    </p:extLst>
  </p:cSld>
  <p:clrMapOvr>
    <a:masterClrMapping/>
  </p:clrMapOvr>
</p:sld>
</file>

<file path=ppt/theme/theme1.xml><?xml version="1.0" encoding="utf-8"?>
<a:theme xmlns:a="http://schemas.openxmlformats.org/drawingml/2006/main" name="ifi-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ifi-nd.potx</Template>
  <TotalTime>9160</TotalTime>
  <Words>2304</Words>
  <Application>Microsoft Macintosh PowerPoint</Application>
  <PresentationFormat>On-screen Show (16:9)</PresentationFormat>
  <Paragraphs>191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CMMI10</vt:lpstr>
      <vt:lpstr>CMMI7</vt:lpstr>
      <vt:lpstr>CMR10</vt:lpstr>
      <vt:lpstr>CMR7</vt:lpstr>
      <vt:lpstr>NimbusRomNo9L</vt:lpstr>
      <vt:lpstr>Times</vt:lpstr>
      <vt:lpstr>ifi-nd</vt:lpstr>
      <vt:lpstr>PowerPoint Presentation</vt:lpstr>
      <vt:lpstr>Overview</vt:lpstr>
      <vt:lpstr>Idea</vt:lpstr>
      <vt:lpstr>Idea</vt:lpstr>
      <vt:lpstr>Our Contribution</vt:lpstr>
      <vt:lpstr>Our Contribution</vt:lpstr>
      <vt:lpstr>Local Optimizations On a Path (LOOP)</vt:lpstr>
      <vt:lpstr>Applications of LOOP</vt:lpstr>
      <vt:lpstr>LOOP Analysis</vt:lpstr>
      <vt:lpstr>Solving the CTMC</vt:lpstr>
      <vt:lpstr>Cache Size</vt:lpstr>
      <vt:lpstr>Effects of rttc</vt:lpstr>
      <vt:lpstr>Fixed Cache Size Independent of p2 and pb</vt:lpstr>
      <vt:lpstr>End-System Analysis</vt:lpstr>
      <vt:lpstr>Observations</vt:lpstr>
      <vt:lpstr>Future Work</vt:lpstr>
      <vt:lpstr>Thank you!</vt:lpstr>
    </vt:vector>
  </TitlesOfParts>
  <Company>Rayon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Microsoft Office User</cp:lastModifiedBy>
  <cp:revision>801</cp:revision>
  <cp:lastPrinted>2011-08-15T11:15:31Z</cp:lastPrinted>
  <dcterms:created xsi:type="dcterms:W3CDTF">2011-10-13T07:04:34Z</dcterms:created>
  <dcterms:modified xsi:type="dcterms:W3CDTF">2020-02-17T20:39:58Z</dcterms:modified>
</cp:coreProperties>
</file>